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6"/>
  </p:notesMasterIdLst>
  <p:handoutMasterIdLst>
    <p:handoutMasterId r:id="rId47"/>
  </p:handoutMasterIdLst>
  <p:sldIdLst>
    <p:sldId id="912" r:id="rId2"/>
    <p:sldId id="257" r:id="rId3"/>
    <p:sldId id="884" r:id="rId4"/>
    <p:sldId id="890" r:id="rId5"/>
    <p:sldId id="917" r:id="rId6"/>
    <p:sldId id="905" r:id="rId7"/>
    <p:sldId id="457" r:id="rId8"/>
    <p:sldId id="356" r:id="rId9"/>
    <p:sldId id="891" r:id="rId10"/>
    <p:sldId id="458" r:id="rId11"/>
    <p:sldId id="951" r:id="rId12"/>
    <p:sldId id="954" r:id="rId13"/>
    <p:sldId id="272" r:id="rId14"/>
    <p:sldId id="364" r:id="rId15"/>
    <p:sldId id="400" r:id="rId16"/>
    <p:sldId id="451" r:id="rId17"/>
    <p:sldId id="427" r:id="rId18"/>
    <p:sldId id="456" r:id="rId19"/>
    <p:sldId id="955" r:id="rId20"/>
    <p:sldId id="878" r:id="rId21"/>
    <p:sldId id="957" r:id="rId22"/>
    <p:sldId id="962" r:id="rId23"/>
    <p:sldId id="963" r:id="rId24"/>
    <p:sldId id="882" r:id="rId25"/>
    <p:sldId id="883" r:id="rId26"/>
    <p:sldId id="881" r:id="rId27"/>
    <p:sldId id="442" r:id="rId28"/>
    <p:sldId id="960" r:id="rId29"/>
    <p:sldId id="961" r:id="rId30"/>
    <p:sldId id="430" r:id="rId31"/>
    <p:sldId id="416" r:id="rId32"/>
    <p:sldId id="872" r:id="rId33"/>
    <p:sldId id="953" r:id="rId34"/>
    <p:sldId id="916" r:id="rId35"/>
    <p:sldId id="907" r:id="rId36"/>
    <p:sldId id="906" r:id="rId37"/>
    <p:sldId id="956" r:id="rId38"/>
    <p:sldId id="888" r:id="rId39"/>
    <p:sldId id="908" r:id="rId40"/>
    <p:sldId id="902" r:id="rId41"/>
    <p:sldId id="903" r:id="rId42"/>
    <p:sldId id="904" r:id="rId43"/>
    <p:sldId id="281" r:id="rId44"/>
    <p:sldId id="304" r:id="rId45"/>
  </p:sldIdLst>
  <p:sldSz cx="12192000" cy="6858000"/>
  <p:notesSz cx="9971088" cy="6823075"/>
  <p:custDataLst>
    <p:tags r:id="rId48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ki" initials="y" lastIdx="1" clrIdx="0">
    <p:extLst>
      <p:ext uri="{19B8F6BF-5375-455C-9EA6-DF929625EA0E}">
        <p15:presenceInfo xmlns:p15="http://schemas.microsoft.com/office/powerpoint/2012/main" userId="yu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008000"/>
    <a:srgbClr val="FF00FF"/>
    <a:srgbClr val="4DFFC4"/>
    <a:srgbClr val="E89049"/>
    <a:srgbClr val="66A9B1"/>
    <a:srgbClr val="FF9900"/>
    <a:srgbClr val="FF0000"/>
    <a:srgbClr val="404040"/>
    <a:srgbClr val="00CC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35" autoAdjust="0"/>
    <p:restoredTop sz="88242" autoAdjust="0"/>
  </p:normalViewPr>
  <p:slideViewPr>
    <p:cSldViewPr>
      <p:cViewPr varScale="1">
        <p:scale>
          <a:sx n="88" d="100"/>
          <a:sy n="88" d="100"/>
        </p:scale>
        <p:origin x="317" y="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17" d="100"/>
          <a:sy n="117" d="100"/>
        </p:scale>
        <p:origin x="1056" y="90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2023/7/16</a:t>
            </a:fld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>
                <a:latin typeface="Calibri" panose="020F0502020204030204" pitchFamily="34" charset="0"/>
                <a:ea typeface="HG創英角ﾎﾟｯﾌﾟ体" panose="040B0A09000000000000" pitchFamily="49" charset="-128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>
                <a:latin typeface="Calibri" panose="020F0502020204030204" pitchFamily="34" charset="0"/>
                <a:ea typeface="HG創英角ﾎﾟｯﾌﾟ体" panose="040B0A09000000000000" pitchFamily="49" charset="-128"/>
              </a:defRPr>
            </a:lvl1pPr>
          </a:lstStyle>
          <a:p>
            <a:pPr>
              <a:defRPr/>
            </a:pPr>
            <a:fld id="{C3B1C3B4-0EFA-4E9A-BE43-AB531CD70431}" type="datetimeFigureOut">
              <a:rPr lang="ja-JP" altLang="en-US" smtClean="0"/>
              <a:pPr>
                <a:defRPr/>
              </a:pPr>
              <a:t>2023/7/16</a:t>
            </a:fld>
            <a:endParaRPr lang="ja-JP" altLang="en-US" dirty="0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1175"/>
            <a:ext cx="454818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dirty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dirty="0"/>
              <a:t>マスタ テキストの書式設定</a:t>
            </a:r>
          </a:p>
          <a:p>
            <a:pPr lvl="1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>
                <a:latin typeface="Calibri" panose="020F0502020204030204" pitchFamily="34" charset="0"/>
                <a:ea typeface="HG創英角ﾎﾟｯﾌﾟ体" panose="040B0A09000000000000" pitchFamily="49" charset="-128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>
                <a:latin typeface="Calibri" panose="020F0502020204030204" pitchFamily="34" charset="0"/>
                <a:ea typeface="HG創英角ﾎﾟｯﾌﾟ体" panose="040B0A09000000000000" pitchFamily="49" charset="-128"/>
              </a:defRPr>
            </a:lvl1pPr>
          </a:lstStyle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2028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93892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84154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97605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85734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227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8233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758792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6369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840645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95973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145105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287777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51534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528455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295193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493360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95050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843586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C6425-9652-479A-862A-6C95916CA587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15901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628791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35445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09460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86030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73379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59392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38261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67569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28763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0" y="1268761"/>
            <a:ext cx="12192000" cy="1951690"/>
          </a:xfrm>
        </p:spPr>
        <p:txBody>
          <a:bodyPr lIns="0" anchor="ctr"/>
          <a:lstStyle>
            <a:lvl1pPr algn="ctr">
              <a:defRPr b="1" kern="1200" baseline="0">
                <a:latin typeface="メイリオ" panose="020B0604030504040204" pitchFamily="50" charset="-128"/>
                <a:cs typeface="Calibri" panose="020F050202020403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5335" y="3861048"/>
            <a:ext cx="12001333" cy="1777752"/>
          </a:xfrm>
        </p:spPr>
        <p:txBody>
          <a:bodyPr anchor="ctr"/>
          <a:lstStyle>
            <a:lvl1pPr marL="0" indent="0" algn="ctr">
              <a:buNone/>
              <a:defRPr kern="1200" baseline="0">
                <a:latin typeface="メイリオ" panose="020B0604030504040204" pitchFamily="50" charset="-128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/>
              <a:t>マスタ サブタイトルの書式設定</a:t>
            </a:r>
          </a:p>
        </p:txBody>
      </p:sp>
      <p:sp>
        <p:nvSpPr>
          <p:cNvPr id="14" name="スライド番号プレースホルダー 4">
            <a:extLst>
              <a:ext uri="{FF2B5EF4-FFF2-40B4-BE49-F238E27FC236}">
                <a16:creationId xmlns:a16="http://schemas.microsoft.com/office/drawing/2014/main" id="{E022455E-6B03-44FA-9A3F-08BECDE73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2272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random/>
      </p:transition>
    </mc:Choice>
    <mc:Fallback xmlns="">
      <p:transition advClick="0" advTm="1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A261E060-63FC-41D8-AD70-60996F0DA3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335" y="1268760"/>
            <a:ext cx="12001333" cy="4140460"/>
          </a:xfrm>
          <a:noFill/>
        </p:spPr>
        <p:txBody>
          <a:bodyPr lIns="0" anchor="ctr"/>
          <a:lstStyle>
            <a:lvl1pPr algn="ctr">
              <a:defRPr b="1" kern="1200" baseline="0">
                <a:solidFill>
                  <a:schemeClr val="tx1"/>
                </a:solidFill>
                <a:latin typeface="メイリオ" panose="020B0604030504040204" pitchFamily="50" charset="-128"/>
                <a:cs typeface="Calibri" panose="020F050202020403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292D562-D46E-4913-A4FC-08D9CEE6C86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ctr" latinLnBrk="1" hangingPunct="1">
              <a:spcBef>
                <a:spcPct val="0"/>
              </a:spcBef>
              <a:spcAft>
                <a:spcPct val="0"/>
              </a:spcAft>
              <a:defRPr kumimoji="1" sz="3200" b="1" baseline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9pPr>
          </a:lstStyle>
          <a:p>
            <a:endParaRPr lang="ja-JP" altLang="en-US" sz="3200" kern="1200" baseline="0" dirty="0">
              <a:cs typeface="Calibri" panose="020F0502020204030204" pitchFamily="34" charset="0"/>
            </a:endParaRPr>
          </a:p>
        </p:txBody>
      </p:sp>
      <p:sp>
        <p:nvSpPr>
          <p:cNvPr id="9" name="スライド番号プレースホルダー 4">
            <a:extLst>
              <a:ext uri="{FF2B5EF4-FFF2-40B4-BE49-F238E27FC236}">
                <a16:creationId xmlns:a16="http://schemas.microsoft.com/office/drawing/2014/main" id="{141F9541-DF6B-4880-BEE5-863B1AADA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2272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71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random/>
      </p:transition>
    </mc:Choice>
    <mc:Fallback xmlns="">
      <p:transition advClick="0" advTm="1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0D17456-1B2F-43F1-A332-C91624F3CA9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sz="3200" kern="1200" baseline="0">
                <a:latin typeface="メイリオ" panose="020B0604030504040204" pitchFamily="50" charset="-128"/>
              </a:defRPr>
            </a:lvl1pPr>
          </a:lstStyle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8" name="スライド番号プレースホルダー 4">
            <a:extLst>
              <a:ext uri="{FF2B5EF4-FFF2-40B4-BE49-F238E27FC236}">
                <a16:creationId xmlns:a16="http://schemas.microsoft.com/office/drawing/2014/main" id="{CC3133A5-4819-431E-BA8A-B09C73DB1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2272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random/>
      </p:transition>
    </mc:Choice>
    <mc:Fallback xmlns="">
      <p:transition advClick="0" advTm="1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68454BC2-0834-4E0A-88F7-BF9845D015E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sz="3200" kern="1200" baseline="0">
                <a:latin typeface="メイリオ" panose="020B0604030504040204" pitchFamily="50" charset="-128"/>
              </a:defRPr>
            </a:lvl1pPr>
          </a:lstStyle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7" name="スライド番号プレースホルダー 4">
            <a:extLst>
              <a:ext uri="{FF2B5EF4-FFF2-40B4-BE49-F238E27FC236}">
                <a16:creationId xmlns:a16="http://schemas.microsoft.com/office/drawing/2014/main" id="{6E6E9ABB-F236-45A5-A65B-23E8BF42A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2272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random/>
      </p:transition>
    </mc:Choice>
    <mc:Fallback xmlns="">
      <p:transition advClick="0" advTm="1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4" y="623890"/>
            <a:ext cx="11522207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8"/>
            <a:ext cx="12192000" cy="465999"/>
            <a:chOff x="0" y="6397625"/>
            <a:chExt cx="9144000" cy="465999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lIns="0" tIns="0" rIns="0" bIns="0" anchor="b" anchorCtr="0"/>
            <a:lstStyle/>
            <a:p>
              <a:pPr>
                <a:defRPr/>
              </a:pPr>
              <a:endParaRPr lang="ja-JP" altLang="en-US" sz="1800" kern="1200" baseline="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2542278" y="6659529"/>
              <a:ext cx="4058804" cy="2040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anchor="b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400" kern="1200" baseline="0" dirty="0">
                  <a:solidFill>
                    <a:schemeClr val="bg1"/>
                  </a:solidFill>
                  <a:latin typeface="+mn-ea"/>
                  <a:ea typeface="+mn-ea"/>
                  <a:cs typeface="Calibri" panose="020F0502020204030204" pitchFamily="34" charset="0"/>
                </a:rPr>
                <a:t>Electrodeposition Simulator “</a:t>
              </a:r>
              <a:r>
                <a:rPr kumimoji="0" lang="en-US" altLang="ja-JP" sz="1400" b="1" kern="1200" baseline="0" dirty="0">
                  <a:solidFill>
                    <a:schemeClr val="bg1"/>
                  </a:solidFill>
                  <a:latin typeface="Bookman Old Style" panose="02050604050505020204" pitchFamily="18" charset="0"/>
                  <a:ea typeface="+mn-ea"/>
                  <a:cs typeface="Calibri" panose="020F0502020204030204" pitchFamily="34" charset="0"/>
                </a:rPr>
                <a:t>EDESFEM</a:t>
              </a:r>
              <a:r>
                <a:rPr kumimoji="0" lang="en-US" altLang="ja-JP" sz="1400" b="0" kern="1200" baseline="0" dirty="0">
                  <a:solidFill>
                    <a:schemeClr val="bg1"/>
                  </a:solidFill>
                  <a:latin typeface="+mn-ea"/>
                  <a:ea typeface="+mn-ea"/>
                  <a:cs typeface="Calibri" panose="020F0502020204030204" pitchFamily="34" charset="0"/>
                </a:rPr>
                <a:t>”</a:t>
              </a:r>
              <a:r>
                <a:rPr kumimoji="0" lang="ja-JP" altLang="en-US" sz="1400" b="1" kern="1200" baseline="0" dirty="0">
                  <a:solidFill>
                    <a:schemeClr val="bg1"/>
                  </a:solidFill>
                  <a:latin typeface="+mn-ea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ja-JP" sz="1400" b="0" kern="1200" baseline="0" dirty="0">
                  <a:solidFill>
                    <a:schemeClr val="bg1"/>
                  </a:solidFill>
                  <a:latin typeface="+mn-ea"/>
                  <a:ea typeface="+mn-ea"/>
                  <a:cs typeface="Calibri" panose="020F0502020204030204" pitchFamily="34" charset="0"/>
                </a:rPr>
                <a:t>Product Introduction</a:t>
              </a:r>
              <a:endParaRPr kumimoji="0" lang="en-GB" altLang="ja-JP" sz="1400" b="0" kern="1200" baseline="0" dirty="0">
                <a:solidFill>
                  <a:schemeClr val="bg1"/>
                </a:solidFill>
                <a:latin typeface="+mn-ea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5392272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6" r:id="rId4"/>
  </p:sldLayoutIdLst>
  <mc:AlternateContent xmlns:mc="http://schemas.openxmlformats.org/markup-compatibility/2006" xmlns:p14="http://schemas.microsoft.com/office/powerpoint/2010/main">
    <mc:Choice Requires="p14">
      <p:transition p14:dur="10" advClick="0" advTm="12000">
        <p:random/>
      </p:transition>
    </mc:Choice>
    <mc:Fallback xmlns="">
      <p:transition advClick="0" advTm="12000">
        <p:random/>
      </p:transition>
    </mc:Fallback>
  </mc:AlternateContent>
  <p:hf hdr="0" ftr="0" dt="0"/>
  <p:txStyles>
    <p:titleStyle>
      <a:lvl1pPr algn="l" rtl="0" eaLnBrk="1" fontAlgn="ctr" latinLnBrk="1" hangingPunct="1">
        <a:spcBef>
          <a:spcPct val="0"/>
        </a:spcBef>
        <a:spcAft>
          <a:spcPct val="0"/>
        </a:spcAft>
        <a:defRPr kumimoji="1" sz="3200" b="1" kern="1200" baseline="0">
          <a:solidFill>
            <a:schemeClr val="bg1"/>
          </a:solidFill>
          <a:effectLst/>
          <a:latin typeface="メイリオ" panose="020B0604030504040204" pitchFamily="50" charset="-128"/>
          <a:ea typeface="メイリオ" panose="020B0604030504040204" pitchFamily="50" charset="-128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28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4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18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18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sv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345D07C1-119F-405C-B1A1-4002A2E10F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08720"/>
            <a:ext cx="12192000" cy="1951690"/>
          </a:xfrm>
        </p:spPr>
        <p:txBody>
          <a:bodyPr/>
          <a:lstStyle/>
          <a:p>
            <a:r>
              <a:rPr lang="en-US" altLang="ja-JP" sz="40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EDESFEM</a:t>
            </a:r>
            <a:br>
              <a:rPr lang="en-US" altLang="ja-JP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br>
              <a:rPr lang="en-US" altLang="ja-JP" sz="700" dirty="0"/>
            </a:br>
            <a:r>
              <a:rPr lang="en-US" altLang="ja-JP" sz="3200" dirty="0"/>
              <a:t>Numerical Analysis Software</a:t>
            </a:r>
            <a:br>
              <a:rPr lang="en-US" altLang="ja-JP" sz="3200" dirty="0"/>
            </a:br>
            <a:r>
              <a:rPr lang="en-US" altLang="ja-JP" sz="3200" dirty="0"/>
              <a:t>Specialized for Electrodeposition Coating Simulation</a:t>
            </a:r>
            <a:endParaRPr kumimoji="1" lang="ja-JP" altLang="en-US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01A1729-0926-466A-82F9-74A862E9A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E74B8DC-80FD-B023-396C-DAB3CDD4B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8474"/>
          <a:stretch/>
        </p:blipFill>
        <p:spPr>
          <a:xfrm>
            <a:off x="3669325" y="2936062"/>
            <a:ext cx="4852661" cy="283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random/>
      </p:transition>
    </mc:Choice>
    <mc:Fallback xmlns="">
      <p:transition advClick="0" advTm="4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E67DEF-9231-4A1C-B05B-EDD3E3B1F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2800" dirty="0"/>
              <a:t>#2: Support for Moving </a:t>
            </a:r>
            <a:r>
              <a:rPr lang="en-US" altLang="ja-JP" sz="2800" dirty="0"/>
              <a:t>B</a:t>
            </a:r>
            <a:r>
              <a:rPr kumimoji="1" lang="en-US" altLang="ja-JP" sz="2800" dirty="0"/>
              <a:t>oundary </a:t>
            </a:r>
            <a:r>
              <a:rPr lang="en-US" altLang="ja-JP" sz="2800" dirty="0"/>
              <a:t>A</a:t>
            </a:r>
            <a:r>
              <a:rPr kumimoji="1" lang="en-US" altLang="ja-JP" sz="2800" dirty="0"/>
              <a:t>nalysis of Multiple </a:t>
            </a:r>
            <a:r>
              <a:rPr lang="en-US" altLang="ja-JP" sz="2800" dirty="0"/>
              <a:t>B</a:t>
            </a:r>
            <a:r>
              <a:rPr kumimoji="1" lang="en-US" altLang="ja-JP" sz="2800" dirty="0"/>
              <a:t>odies</a:t>
            </a:r>
            <a:endParaRPr kumimoji="1" lang="ja-JP" altLang="en-US" sz="28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B916030-85D9-4592-82FA-BB03BE89B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r>
              <a:rPr lang="en-US" altLang="ja-JP" sz="2400" spc="-10" dirty="0">
                <a:latin typeface="Calibri" panose="020F0502020204030204" pitchFamily="34" charset="0"/>
                <a:ea typeface="メイリオ" panose="020B0604030504040204" pitchFamily="50" charset="-128"/>
              </a:rPr>
              <a:t>The user just needs to prepare the pool/carbody meshes and motion tables for each body.</a:t>
            </a:r>
          </a:p>
          <a:p>
            <a:r>
              <a:rPr lang="en-US" altLang="ja-JP" sz="2400" spc="-10" dirty="0">
                <a:latin typeface="Calibri" panose="020F0502020204030204" pitchFamily="34" charset="0"/>
                <a:ea typeface="メイリオ" panose="020B0604030504040204" pitchFamily="50" charset="-128"/>
              </a:rPr>
              <a:t>Using multi-point constraints (MPCs), meshes are automatically connected at interfaces inside EDESFEM.</a:t>
            </a:r>
            <a:endParaRPr kumimoji="1" lang="ja-JP" altLang="en-US" dirty="0"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E03DBC7-B54E-4EAD-B3A3-8C4268C76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0C03FC69-72B9-4EDC-800B-BD9C19BD44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"/>
          <a:stretch/>
        </p:blipFill>
        <p:spPr>
          <a:xfrm>
            <a:off x="2796332" y="1124744"/>
            <a:ext cx="6588224" cy="429997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7138F4F-050F-4C25-B2F4-EE67DE6F50EC}"/>
              </a:ext>
            </a:extLst>
          </p:cNvPr>
          <p:cNvSpPr txBox="1"/>
          <p:nvPr/>
        </p:nvSpPr>
        <p:spPr>
          <a:xfrm>
            <a:off x="7276871" y="2350621"/>
            <a:ext cx="1051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Inactive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Elements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4C2EC1D-5644-4E19-8D71-F6399D26FD4F}"/>
              </a:ext>
            </a:extLst>
          </p:cNvPr>
          <p:cNvSpPr txBox="1"/>
          <p:nvPr/>
        </p:nvSpPr>
        <p:spPr>
          <a:xfrm>
            <a:off x="4550621" y="2420884"/>
            <a:ext cx="1790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Active Elements</a:t>
            </a:r>
            <a:b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of Carbody Mesh</a:t>
            </a:r>
            <a:endParaRPr kumimoji="1" lang="ja-JP" altLang="en-US" dirty="0">
              <a:solidFill>
                <a:srgbClr val="FF0000"/>
              </a:solidFill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80C0577-8EE1-4157-94B7-95C40FE2CE92}"/>
              </a:ext>
            </a:extLst>
          </p:cNvPr>
          <p:cNvSpPr txBox="1"/>
          <p:nvPr/>
        </p:nvSpPr>
        <p:spPr>
          <a:xfrm>
            <a:off x="1185700" y="4545120"/>
            <a:ext cx="1682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>
                <a:solidFill>
                  <a:srgbClr val="0000CC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Active Elements</a:t>
            </a:r>
            <a:br>
              <a:rPr kumimoji="1" lang="en-US" altLang="ja-JP" dirty="0">
                <a:solidFill>
                  <a:srgbClr val="0000CC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kumimoji="1" lang="en-US" altLang="ja-JP" dirty="0">
                <a:solidFill>
                  <a:srgbClr val="0000CC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of Pool Mesh</a:t>
            </a:r>
            <a:endParaRPr kumimoji="1" lang="ja-JP" altLang="en-US" dirty="0">
              <a:solidFill>
                <a:srgbClr val="0000CC"/>
              </a:solidFill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DBD9BA1-9E1E-468B-ACF3-844D5EC63CD3}"/>
              </a:ext>
            </a:extLst>
          </p:cNvPr>
          <p:cNvSpPr txBox="1"/>
          <p:nvPr/>
        </p:nvSpPr>
        <p:spPr>
          <a:xfrm>
            <a:off x="9411669" y="2622095"/>
            <a:ext cx="1288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Liquid Level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30C5E1D3-A755-422E-B21B-A17D8811D698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9192344" y="2806761"/>
            <a:ext cx="219325" cy="1846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角丸四角形 22">
            <a:extLst>
              <a:ext uri="{FF2B5EF4-FFF2-40B4-BE49-F238E27FC236}">
                <a16:creationId xmlns:a16="http://schemas.microsoft.com/office/drawing/2014/main" id="{330DB872-F18B-15AF-2264-AB576649C566}"/>
              </a:ext>
            </a:extLst>
          </p:cNvPr>
          <p:cNvSpPr/>
          <p:nvPr/>
        </p:nvSpPr>
        <p:spPr>
          <a:xfrm>
            <a:off x="334433" y="875190"/>
            <a:ext cx="11522207" cy="501582"/>
          </a:xfrm>
          <a:prstGeom prst="roundRect">
            <a:avLst>
              <a:gd name="adj" fmla="val 28025"/>
            </a:avLst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altLang="ja-JP" sz="2400" dirty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Enabling moving boundary analysis of multiple carbodies with the </a:t>
            </a:r>
            <a:r>
              <a:rPr lang="en-US" altLang="ja-JP" sz="2400" dirty="0">
                <a:solidFill>
                  <a:srgbClr val="008000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overset mesh method</a:t>
            </a:r>
            <a:endParaRPr lang="en-US" altLang="ja-JP" sz="2400" dirty="0"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95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random/>
      </p:transition>
    </mc:Choice>
    <mc:Fallback xmlns="">
      <p:transition advClick="0" advTm="12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40C5CD5A-0065-2F17-9A12-59AE2D760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r>
              <a:rPr lang="en-US" altLang="ja-JP" sz="2400" spc="-10" dirty="0">
                <a:latin typeface="Calibri" panose="020F0502020204030204" pitchFamily="34" charset="0"/>
              </a:rPr>
              <a:t>EDESFEM can use </a:t>
            </a:r>
            <a:r>
              <a:rPr lang="en-US" altLang="ja-JP" sz="2400" spc="-10" dirty="0">
                <a:solidFill>
                  <a:srgbClr val="FF0000"/>
                </a:solidFill>
                <a:latin typeface="Calibri" panose="020F0502020204030204" pitchFamily="34" charset="0"/>
              </a:rPr>
              <a:t>multi-core CPUs in multi-node HPC environments</a:t>
            </a:r>
            <a:r>
              <a:rPr lang="en-US" altLang="ja-JP" sz="2400" spc="-10" dirty="0">
                <a:latin typeface="Calibri" panose="020F0502020204030204" pitchFamily="34" charset="0"/>
              </a:rPr>
              <a:t>.</a:t>
            </a:r>
            <a:endParaRPr lang="en-US" altLang="ja-JP" sz="2400" dirty="0">
              <a:latin typeface="Calibri" panose="020F0502020204030204" pitchFamily="34" charset="0"/>
            </a:endParaRPr>
          </a:p>
          <a:p>
            <a:r>
              <a:rPr lang="en-US" altLang="ja-JP" sz="2400" dirty="0">
                <a:latin typeface="Calibri" panose="020F0502020204030204" pitchFamily="34" charset="0"/>
              </a:rPr>
              <a:t>Calculation steps:</a:t>
            </a:r>
          </a:p>
          <a:p>
            <a:pPr marL="914400" lvl="1" indent="-457200">
              <a:buFont typeface="+mj-lt"/>
              <a:buAutoNum type="arabicPeriod"/>
            </a:pPr>
            <a:r>
              <a:rPr kumimoji="1" lang="en-US" altLang="ja-JP" sz="2000" dirty="0">
                <a:latin typeface="Calibri" panose="020F0502020204030204" pitchFamily="34" charset="0"/>
              </a:rPr>
              <a:t>Generat</a:t>
            </a:r>
            <a:r>
              <a:rPr lang="en-US" altLang="ja-JP" sz="2000" dirty="0">
                <a:latin typeface="Calibri" panose="020F0502020204030204" pitchFamily="34" charset="0"/>
              </a:rPr>
              <a:t>ing T4 mesh for pool and carbody domains.</a:t>
            </a:r>
          </a:p>
          <a:p>
            <a:pPr marL="914400" lvl="1" indent="-457200">
              <a:buFont typeface="+mj-lt"/>
              <a:buAutoNum type="arabicPeriod"/>
            </a:pPr>
            <a:r>
              <a:rPr kumimoji="1" lang="en-US" altLang="ja-JP" sz="2000" dirty="0">
                <a:latin typeface="Calibri" panose="020F0502020204030204" pitchFamily="34" charset="0"/>
              </a:rPr>
              <a:t>Partitioning and reordering each mesh with METIS.</a:t>
            </a:r>
            <a:br>
              <a:rPr kumimoji="1" lang="en-US" altLang="ja-JP" sz="2000" dirty="0">
                <a:latin typeface="Calibri" panose="020F0502020204030204" pitchFamily="34" charset="0"/>
              </a:rPr>
            </a:br>
            <a:br>
              <a:rPr lang="en-US" altLang="ja-JP" sz="2000" dirty="0">
                <a:latin typeface="Calibri" panose="020F0502020204030204" pitchFamily="34" charset="0"/>
              </a:rPr>
            </a:br>
            <a:br>
              <a:rPr lang="en-US" altLang="ja-JP" sz="2000" dirty="0">
                <a:latin typeface="Calibri" panose="020F0502020204030204" pitchFamily="34" charset="0"/>
              </a:rPr>
            </a:br>
            <a:br>
              <a:rPr lang="en-US" altLang="ja-JP" sz="2000" dirty="0">
                <a:latin typeface="Calibri" panose="020F0502020204030204" pitchFamily="34" charset="0"/>
              </a:rPr>
            </a:br>
            <a:br>
              <a:rPr lang="en-US" altLang="ja-JP" sz="2000" dirty="0">
                <a:latin typeface="Calibri" panose="020F0502020204030204" pitchFamily="34" charset="0"/>
              </a:rPr>
            </a:br>
            <a:br>
              <a:rPr lang="en-US" altLang="ja-JP" sz="2000" dirty="0">
                <a:latin typeface="Calibri" panose="020F0502020204030204" pitchFamily="34" charset="0"/>
              </a:rPr>
            </a:br>
            <a:endParaRPr lang="en-US" altLang="ja-JP" sz="2000" dirty="0">
              <a:latin typeface="Calibri" panose="020F050202020403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altLang="ja-JP" sz="2000" dirty="0">
                <a:latin typeface="Calibri" panose="020F0502020204030204" pitchFamily="34" charset="0"/>
              </a:rPr>
              <a:t>Preparing an input file containing the mesh filenames, boundary conditions, motion path, etc..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ja-JP" sz="2000" dirty="0">
                <a:latin typeface="Calibri" panose="020F0502020204030204" pitchFamily="34" charset="0"/>
              </a:rPr>
              <a:t>Executing the program.  In the case of </a:t>
            </a:r>
            <a:r>
              <a:rPr lang="en-US" altLang="ja-JP" sz="2000" dirty="0" err="1">
                <a:latin typeface="Calibri" panose="020F0502020204030204" pitchFamily="34" charset="0"/>
              </a:rPr>
              <a:t>OpenMPI</a:t>
            </a:r>
            <a:r>
              <a:rPr lang="en-US" altLang="ja-JP" sz="2000" dirty="0">
                <a:latin typeface="Calibri" panose="020F0502020204030204" pitchFamily="34" charset="0"/>
              </a:rPr>
              <a:t>:</a:t>
            </a:r>
            <a:br>
              <a:rPr lang="en-US" altLang="ja-JP" sz="2000" dirty="0"/>
            </a:br>
            <a:r>
              <a:rPr lang="en-US" altLang="ja-JP" sz="2000" dirty="0" err="1">
                <a:latin typeface="Consolas" panose="020B0609020204030204" pitchFamily="49" charset="0"/>
              </a:rPr>
              <a:t>orterun</a:t>
            </a:r>
            <a:r>
              <a:rPr lang="en-US" altLang="ja-JP" sz="2000" dirty="0">
                <a:latin typeface="Consolas" panose="020B0609020204030204" pitchFamily="49" charset="0"/>
              </a:rPr>
              <a:t> –np 64 -bind-to socket -</a:t>
            </a:r>
            <a:r>
              <a:rPr lang="en-US" altLang="ja-JP" sz="2000" dirty="0" err="1">
                <a:latin typeface="Consolas" panose="020B0609020204030204" pitchFamily="49" charset="0"/>
              </a:rPr>
              <a:t>npersocket</a:t>
            </a:r>
            <a:r>
              <a:rPr lang="en-US" altLang="ja-JP" sz="2000" dirty="0">
                <a:latin typeface="Consolas" panose="020B0609020204030204" pitchFamily="49" charset="0"/>
              </a:rPr>
              <a:t> 1</a:t>
            </a:r>
            <a:br>
              <a:rPr lang="en-US" altLang="ja-JP" sz="2000" dirty="0">
                <a:latin typeface="Consolas" panose="020B0609020204030204" pitchFamily="49" charset="0"/>
              </a:rPr>
            </a:br>
            <a:r>
              <a:rPr lang="en-US" altLang="ja-JP" sz="2000" dirty="0">
                <a:latin typeface="Consolas" panose="020B0609020204030204" pitchFamily="49" charset="0"/>
              </a:rPr>
              <a:t>        -x OMP_NUM_THREADS=8 -x </a:t>
            </a:r>
            <a:r>
              <a:rPr lang="en-US" altLang="ja-JP" sz="2000" dirty="0" err="1">
                <a:latin typeface="Consolas" panose="020B0609020204030204" pitchFamily="49" charset="0"/>
              </a:rPr>
              <a:t>numactl</a:t>
            </a:r>
            <a:r>
              <a:rPr lang="en-US" altLang="ja-JP" sz="2000" dirty="0">
                <a:latin typeface="Consolas" panose="020B0609020204030204" pitchFamily="49" charset="0"/>
              </a:rPr>
              <a:t> -l </a:t>
            </a:r>
            <a:r>
              <a:rPr lang="en-US" altLang="ja-JP" sz="2000" dirty="0" err="1">
                <a:latin typeface="Consolas" panose="020B0609020204030204" pitchFamily="49" charset="0"/>
              </a:rPr>
              <a:t>edesfem.bin</a:t>
            </a:r>
            <a:r>
              <a:rPr lang="en-US" altLang="ja-JP" sz="2000" dirty="0">
                <a:latin typeface="Consolas" panose="020B0609020204030204" pitchFamily="49" charset="0"/>
              </a:rPr>
              <a:t> </a:t>
            </a:r>
            <a:r>
              <a:rPr lang="en-US" altLang="ja-JP" sz="2000" dirty="0" err="1">
                <a:latin typeface="Consolas" panose="020B0609020204030204" pitchFamily="49" charset="0"/>
              </a:rPr>
              <a:t>input_file_name.ied</a:t>
            </a:r>
            <a:endParaRPr lang="ja-JP" altLang="en-US" sz="2400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EA8177DA-90C2-5644-4748-94F15879D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/>
              <a:t>#3: High Speed with MPI/OpenMP Hybrid Parallelization</a:t>
            </a:r>
            <a:endParaRPr lang="ja-JP" altLang="en-US" sz="28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95BC227-5A66-1808-7F29-457D074BE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7" name="図 6" descr="テレビゲームの一場面&#10;&#10;中程度の精度で自動的に生成された説明">
            <a:extLst>
              <a:ext uri="{FF2B5EF4-FFF2-40B4-BE49-F238E27FC236}">
                <a16:creationId xmlns:a16="http://schemas.microsoft.com/office/drawing/2014/main" id="{5ECE1AC5-8573-76B6-2527-69E32EAF39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 b="5172"/>
          <a:stretch/>
        </p:blipFill>
        <p:spPr>
          <a:xfrm>
            <a:off x="7317351" y="2888940"/>
            <a:ext cx="3348335" cy="1872208"/>
          </a:xfrm>
          <a:prstGeom prst="rect">
            <a:avLst/>
          </a:prstGeom>
        </p:spPr>
      </p:pic>
      <p:pic>
        <p:nvPicPr>
          <p:cNvPr id="9" name="図 8" descr="屋内, テーブル, 座る, グリーン が含まれている画像&#10;&#10;自動的に生成された説明">
            <a:extLst>
              <a:ext uri="{FF2B5EF4-FFF2-40B4-BE49-F238E27FC236}">
                <a16:creationId xmlns:a16="http://schemas.microsoft.com/office/drawing/2014/main" id="{D69F3E6C-B50D-4D61-7AAA-DA574BC5A5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65" b="33383"/>
          <a:stretch/>
        </p:blipFill>
        <p:spPr>
          <a:xfrm>
            <a:off x="1199964" y="3284984"/>
            <a:ext cx="5796136" cy="133214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0413E64-548D-33D8-081E-AA2AAD088596}"/>
              </a:ext>
            </a:extLst>
          </p:cNvPr>
          <p:cNvSpPr txBox="1"/>
          <p:nvPr/>
        </p:nvSpPr>
        <p:spPr>
          <a:xfrm>
            <a:off x="1055440" y="3573016"/>
            <a:ext cx="20773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Pool Mesh Partitioning</a:t>
            </a:r>
            <a:endParaRPr lang="ja-JP" altLang="en-US" sz="16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52C5EB5-FF1A-8135-190D-A7F31B63A137}"/>
              </a:ext>
            </a:extLst>
          </p:cNvPr>
          <p:cNvSpPr txBox="1"/>
          <p:nvPr/>
        </p:nvSpPr>
        <p:spPr>
          <a:xfrm>
            <a:off x="8613417" y="4566610"/>
            <a:ext cx="2406814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Carbody Mesh Partitioning</a:t>
            </a:r>
            <a:endParaRPr lang="ja-JP" altLang="en-US" sz="16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5" name="角丸四角形 22">
            <a:extLst>
              <a:ext uri="{FF2B5EF4-FFF2-40B4-BE49-F238E27FC236}">
                <a16:creationId xmlns:a16="http://schemas.microsoft.com/office/drawing/2014/main" id="{13CD89E1-7C82-FFBC-F3BF-17BE70A23F5D}"/>
              </a:ext>
            </a:extLst>
          </p:cNvPr>
          <p:cNvSpPr/>
          <p:nvPr/>
        </p:nvSpPr>
        <p:spPr>
          <a:xfrm>
            <a:off x="334433" y="875190"/>
            <a:ext cx="11522207" cy="501582"/>
          </a:xfrm>
          <a:prstGeom prst="roundRect">
            <a:avLst>
              <a:gd name="adj" fmla="val 28025"/>
            </a:avLst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altLang="ja-JP" sz="2400" dirty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Accepting various HPC environments with</a:t>
            </a:r>
            <a:r>
              <a:rPr lang="en-US" altLang="ja-JP" sz="2400" dirty="0">
                <a:solidFill>
                  <a:srgbClr val="0000CC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 MPI/OpenMP hybrid parallelization</a:t>
            </a:r>
            <a:endParaRPr lang="en-US" altLang="ja-JP" sz="2400" dirty="0"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12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random/>
      </p:transition>
    </mc:Choice>
    <mc:Fallback xmlns="">
      <p:transition advClick="0" advTm="12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A34771D8-0A94-0584-5CB7-BE8A3C319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r>
              <a:rPr kumimoji="1" lang="en-US" altLang="ja-JP" sz="2400" dirty="0">
                <a:latin typeface="Calibri" panose="020F0502020204030204" pitchFamily="34" charset="0"/>
              </a:rPr>
              <a:t>In ED, the film thickness on the inner plates inside the ED holes is important.</a:t>
            </a:r>
          </a:p>
          <a:p>
            <a:r>
              <a:rPr lang="en-US" altLang="ja-JP" sz="2400" dirty="0">
                <a:latin typeface="Calibri" panose="020F0502020204030204" pitchFamily="34" charset="0"/>
              </a:rPr>
              <a:t>Detailed lab experiments are essential to incorporate the deposition behavior of inner plates into the ED numerical model. </a:t>
            </a: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kumimoji="1"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kumimoji="1" lang="en-US" altLang="ja-JP" sz="2400" dirty="0">
              <a:latin typeface="Calibri" panose="020F0502020204030204" pitchFamily="34" charset="0"/>
            </a:endParaRPr>
          </a:p>
          <a:p>
            <a:endParaRPr kumimoji="1"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kumimoji="1" lang="en-US" altLang="ja-JP" sz="2400" dirty="0">
              <a:latin typeface="Calibri" panose="020F0502020204030204" pitchFamily="34" charset="0"/>
            </a:endParaRPr>
          </a:p>
          <a:p>
            <a:r>
              <a:rPr lang="en-US" altLang="ja-JP" sz="2400" spc="-10" dirty="0">
                <a:latin typeface="Calibri" panose="020F0502020204030204" pitchFamily="34" charset="0"/>
              </a:rPr>
              <a:t>EDESFEM implements ED numerical models obtained from the </a:t>
            </a:r>
            <a:r>
              <a:rPr lang="en-US" altLang="ja-JP" sz="2400" spc="-10" dirty="0">
                <a:solidFill>
                  <a:srgbClr val="0000CC"/>
                </a:solidFill>
                <a:latin typeface="Calibri" panose="020F0502020204030204" pitchFamily="34" charset="0"/>
              </a:rPr>
              <a:t>latest experimental findings</a:t>
            </a:r>
            <a:r>
              <a:rPr lang="en-US" altLang="ja-JP" sz="2400" spc="-10" dirty="0">
                <a:latin typeface="Calibri" panose="020F0502020204030204" pitchFamily="34" charset="0"/>
              </a:rPr>
              <a:t>.</a:t>
            </a:r>
          </a:p>
          <a:p>
            <a:r>
              <a:rPr lang="en-US" altLang="ja-JP" sz="2400" spc="-10" dirty="0">
                <a:latin typeface="Calibri" panose="020F0502020204030204" pitchFamily="34" charset="0"/>
              </a:rPr>
              <a:t>They contribute to the </a:t>
            </a:r>
            <a:r>
              <a:rPr lang="en-US" altLang="ja-JP" sz="2400" spc="-10" dirty="0">
                <a:solidFill>
                  <a:srgbClr val="FF0000"/>
                </a:solidFill>
                <a:latin typeface="Calibri" panose="020F0502020204030204" pitchFamily="34" charset="0"/>
              </a:rPr>
              <a:t>reduction of non-physical “calibration” work</a:t>
            </a:r>
            <a:r>
              <a:rPr lang="en-US" altLang="ja-JP" sz="2400" spc="-10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F4CD76CF-AB19-B4BA-73C5-B4C6D4C76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/>
              <a:t>#4: Faithful Reproduction of Deposition Delay on Inner Plates</a:t>
            </a:r>
            <a:endParaRPr kumimoji="1" lang="ja-JP" altLang="en-US" sz="28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F3FD033-465F-F844-B870-7BE6C7E48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sp>
        <p:nvSpPr>
          <p:cNvPr id="5" name="角丸四角形 22">
            <a:extLst>
              <a:ext uri="{FF2B5EF4-FFF2-40B4-BE49-F238E27FC236}">
                <a16:creationId xmlns:a16="http://schemas.microsoft.com/office/drawing/2014/main" id="{6C78E2FD-6454-E1D1-FBA1-496CF285803E}"/>
              </a:ext>
            </a:extLst>
          </p:cNvPr>
          <p:cNvSpPr/>
          <p:nvPr/>
        </p:nvSpPr>
        <p:spPr>
          <a:xfrm>
            <a:off x="334433" y="692696"/>
            <a:ext cx="11522207" cy="501582"/>
          </a:xfrm>
          <a:prstGeom prst="roundRect">
            <a:avLst>
              <a:gd name="adj" fmla="val 28025"/>
            </a:avLst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Employing the </a:t>
            </a:r>
            <a:r>
              <a:rPr kumimoji="1" lang="en-US" altLang="ja-JP" sz="2400" dirty="0">
                <a:solidFill>
                  <a:srgbClr val="FF00FF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latest ED numerical model </a:t>
            </a:r>
            <a:r>
              <a:rPr kumimoji="1" lang="en-US" altLang="ja-JP" sz="240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based on detailed lab experiments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FA9176D-8D39-60E6-C5A5-0BD8F941A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7" y="2471807"/>
            <a:ext cx="3096345" cy="300681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7388C80-5C94-5392-DB8D-62C998E42C78}"/>
              </a:ext>
            </a:extLst>
          </p:cNvPr>
          <p:cNvSpPr txBox="1"/>
          <p:nvPr/>
        </p:nvSpPr>
        <p:spPr>
          <a:xfrm>
            <a:off x="408002" y="5203742"/>
            <a:ext cx="235578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dirty="0">
                <a:solidFill>
                  <a:schemeClr val="bg1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One-Plate Test</a:t>
            </a:r>
            <a:endParaRPr kumimoji="1" lang="ja-JP" altLang="en-US" dirty="0">
              <a:solidFill>
                <a:schemeClr val="bg1"/>
              </a:solidFill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pic>
        <p:nvPicPr>
          <p:cNvPr id="11" name="図 10" descr="屋内, テーブル, 流し, カップ が含まれている画像&#10;&#10;自動的に生成された説明">
            <a:extLst>
              <a:ext uri="{FF2B5EF4-FFF2-40B4-BE49-F238E27FC236}">
                <a16:creationId xmlns:a16="http://schemas.microsoft.com/office/drawing/2014/main" id="{406ED4DA-1456-BD83-E003-6A5E4FA556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2" t="9098" r="1569"/>
          <a:stretch/>
        </p:blipFill>
        <p:spPr>
          <a:xfrm>
            <a:off x="3431704" y="2472891"/>
            <a:ext cx="3888432" cy="300573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F5224F0-C672-3BC0-DEB8-CC39F84482D8}"/>
              </a:ext>
            </a:extLst>
          </p:cNvPr>
          <p:cNvSpPr txBox="1"/>
          <p:nvPr/>
        </p:nvSpPr>
        <p:spPr>
          <a:xfrm>
            <a:off x="4212409" y="5204229"/>
            <a:ext cx="235164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dirty="0">
                <a:solidFill>
                  <a:schemeClr val="bg1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4-Plate Box Test</a:t>
            </a:r>
            <a:endParaRPr kumimoji="1" lang="ja-JP" altLang="en-US" dirty="0">
              <a:solidFill>
                <a:schemeClr val="bg1"/>
              </a:solidFill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pic>
        <p:nvPicPr>
          <p:cNvPr id="13" name="図 12" descr="テーブル, 屋内, 皿, ケーキ が含まれている画像&#10;&#10;自動的に生成された説明">
            <a:extLst>
              <a:ext uri="{FF2B5EF4-FFF2-40B4-BE49-F238E27FC236}">
                <a16:creationId xmlns:a16="http://schemas.microsoft.com/office/drawing/2014/main" id="{5B1D02D0-6C23-AC43-0679-F16142B93B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3" t="2225" r="7180"/>
          <a:stretch/>
        </p:blipFill>
        <p:spPr>
          <a:xfrm>
            <a:off x="7572164" y="2471806"/>
            <a:ext cx="4551221" cy="300573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8F631A3-F7F5-28D7-DB1E-6A9DD667CF05}"/>
              </a:ext>
            </a:extLst>
          </p:cNvPr>
          <p:cNvSpPr txBox="1"/>
          <p:nvPr/>
        </p:nvSpPr>
        <p:spPr>
          <a:xfrm>
            <a:off x="8663134" y="5203985"/>
            <a:ext cx="235164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Circulating Pool Test</a:t>
            </a:r>
            <a:endParaRPr kumimoji="1" lang="ja-JP" altLang="en-US" dirty="0">
              <a:solidFill>
                <a:schemeClr val="bg1"/>
              </a:solidFill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908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random/>
      </p:transition>
    </mc:Choice>
    <mc:Fallback xmlns="">
      <p:transition advClick="0" advTm="12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EDESFEM</a:t>
            </a:r>
            <a:br>
              <a:rPr lang="en-US" altLang="ja-JP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en-US" altLang="ja-JP" dirty="0"/>
              <a:t>Verification Example 1</a:t>
            </a:r>
            <a:br>
              <a:rPr lang="en-US" altLang="ja-JP" dirty="0"/>
            </a:br>
            <a:br>
              <a:rPr lang="en-US" altLang="ja-JP" dirty="0"/>
            </a:br>
            <a:r>
              <a:rPr lang="en-US" altLang="ja-JP" dirty="0"/>
              <a:t>4-Plate Box Analysis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012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random/>
      </p:transition>
    </mc:Choice>
    <mc:Fallback xmlns="">
      <p:transition advClick="0" advTm="4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Analysis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Outline</a:t>
            </a:r>
          </a:p>
          <a:p>
            <a:pPr marL="0" indent="0">
              <a:buNone/>
            </a:pPr>
            <a:endParaRPr lang="en-US" altLang="ja-JP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altLang="ja-JP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altLang="ja-JP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altLang="ja-JP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altLang="ja-JP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altLang="ja-JP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altLang="ja-JP" sz="3600" dirty="0">
              <a:latin typeface="Calibri" panose="020F0502020204030204" pitchFamily="34" charset="0"/>
            </a:endParaRPr>
          </a:p>
          <a:p>
            <a:r>
              <a:rPr lang="en-US" altLang="ja-JP" sz="2400" dirty="0">
                <a:latin typeface="Calibri" panose="020F0502020204030204" pitchFamily="34" charset="0"/>
              </a:rPr>
              <a:t>Imitating a bag-like structure such as a side sill in a carbody.</a:t>
            </a:r>
          </a:p>
          <a:p>
            <a:r>
              <a:rPr lang="en-US" altLang="ja-JP" sz="2400" dirty="0">
                <a:latin typeface="Calibri" panose="020F0502020204030204" pitchFamily="34" charset="0"/>
              </a:rPr>
              <a:t>Film thickness on the </a:t>
            </a:r>
            <a:r>
              <a:rPr lang="en-US" altLang="ja-JP" sz="2400" b="1" dirty="0">
                <a:latin typeface="Calibri" panose="020F0502020204030204" pitchFamily="34" charset="0"/>
              </a:rPr>
              <a:t>innermost surface </a:t>
            </a:r>
            <a:r>
              <a:rPr lang="en-US" altLang="ja-JP" sz="2400" dirty="0">
                <a:latin typeface="Calibri" panose="020F0502020204030204" pitchFamily="34" charset="0"/>
              </a:rPr>
              <a:t>(Face G) is the most important so as to guarantee corrosion protection.</a:t>
            </a:r>
          </a:p>
          <a:p>
            <a:r>
              <a:rPr lang="en-US" altLang="ja-JP" sz="2400" dirty="0">
                <a:latin typeface="Calibri" panose="020F0502020204030204" pitchFamily="34" charset="0"/>
              </a:rPr>
              <a:t>The film thickness on Face G is evaluated with </a:t>
            </a:r>
            <a:r>
              <a:rPr lang="en-US" altLang="ja-JP" sz="2400" b="1" dirty="0">
                <a:latin typeface="Calibri" panose="020F0502020204030204" pitchFamily="34" charset="0"/>
              </a:rPr>
              <a:t>4 different density meshes </a:t>
            </a:r>
            <a:br>
              <a:rPr lang="en-US" altLang="ja-JP" sz="2400" b="1" dirty="0">
                <a:latin typeface="Calibri" panose="020F0502020204030204" pitchFamily="34" charset="0"/>
              </a:rPr>
            </a:br>
            <a:r>
              <a:rPr lang="en-US" altLang="ja-JP" sz="2400" dirty="0">
                <a:latin typeface="Calibri" panose="020F0502020204030204" pitchFamily="34" charset="0"/>
              </a:rPr>
              <a:t>using </a:t>
            </a:r>
            <a:r>
              <a:rPr lang="en-US" altLang="ja-JP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FEM-T4 </a:t>
            </a:r>
            <a:r>
              <a:rPr lang="en-US" altLang="ja-JP" sz="2400" dirty="0">
                <a:latin typeface="Calibri" panose="020F0502020204030204" pitchFamily="34" charset="0"/>
              </a:rPr>
              <a:t>and</a:t>
            </a:r>
            <a:r>
              <a:rPr lang="en-US" altLang="ja-JP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ES-FEM-T4.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5" name="コンテンツ プレースホルダ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148228" y="1340773"/>
            <a:ext cx="3213507" cy="28803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8250654" y="4041068"/>
            <a:ext cx="3173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Time-history of film thickness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ABCB3060-14C9-41A6-A487-5218EAACB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41" y="1052736"/>
            <a:ext cx="4506091" cy="334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48870A1-87E8-4E24-89FB-16C741FE9218}"/>
              </a:ext>
            </a:extLst>
          </p:cNvPr>
          <p:cNvSpPr txBox="1"/>
          <p:nvPr/>
        </p:nvSpPr>
        <p:spPr>
          <a:xfrm>
            <a:off x="6731436" y="658433"/>
            <a:ext cx="4555606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4 plates form 3 bags.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3</a:t>
            </a:r>
            <a:r>
              <a:rPr kumimoji="1" lang="en-US" altLang="ja-JP" baseline="30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rd</a:t>
            </a: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 bag is the most difficult to be deposited.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BD83D143-0DB7-4986-86E5-3F1ABBDF13F4}"/>
              </a:ext>
            </a:extLst>
          </p:cNvPr>
          <p:cNvGrpSpPr/>
          <p:nvPr/>
        </p:nvGrpSpPr>
        <p:grpSpPr>
          <a:xfrm>
            <a:off x="5521670" y="1376772"/>
            <a:ext cx="2257221" cy="3033628"/>
            <a:chOff x="4213694" y="1407475"/>
            <a:chExt cx="2257221" cy="3033628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3D5DC8ED-4B64-4A9D-ADF1-97E706D40E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4" t="9149" r="709" b="12175"/>
            <a:stretch/>
          </p:blipFill>
          <p:spPr>
            <a:xfrm rot="16200000" flipH="1" flipV="1">
              <a:off x="3965903" y="1833552"/>
              <a:ext cx="2741604" cy="1889450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B3F49ABE-0CE7-4275-B4C7-CE6B8D0248F3}"/>
                </a:ext>
              </a:extLst>
            </p:cNvPr>
            <p:cNvSpPr txBox="1"/>
            <p:nvPr/>
          </p:nvSpPr>
          <p:spPr>
            <a:xfrm>
              <a:off x="4213694" y="4071771"/>
              <a:ext cx="22572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Photo of a 4-plate box</a:t>
              </a:r>
              <a:endParaRPr lang="ja-JP" altLang="en-US" dirty="0"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089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random/>
      </p:transition>
    </mc:Choice>
    <mc:Fallback xmlns="">
      <p:transition advClick="0" advTm="12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Analysis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Overview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of Meshes</a:t>
            </a: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9B183CC-DF04-43DC-B39E-45FBA989F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5" y="664748"/>
            <a:ext cx="2375345" cy="287226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9C57A8E-9096-4EDC-8455-359022EE6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935" y="656692"/>
            <a:ext cx="2375345" cy="287226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0C5B424-7ABC-4E86-8F02-242D6BAF76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5" y="3501008"/>
            <a:ext cx="2375345" cy="287226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805E84F-EC78-46A5-937E-9C8A82B885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942" y="3501008"/>
            <a:ext cx="2375345" cy="287226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354C7B6-4680-4843-9130-B48217552A6B}"/>
              </a:ext>
            </a:extLst>
          </p:cNvPr>
          <p:cNvSpPr txBox="1"/>
          <p:nvPr/>
        </p:nvSpPr>
        <p:spPr>
          <a:xfrm>
            <a:off x="1215458" y="2276872"/>
            <a:ext cx="2416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2000" b="1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3.2 mm Mesh</a:t>
            </a:r>
            <a:br>
              <a:rPr lang="en-US" altLang="ja-JP" sz="2000" b="1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(about 31k elements)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E11E781-4416-489A-AC37-1DCA1EFA742C}"/>
              </a:ext>
            </a:extLst>
          </p:cNvPr>
          <p:cNvSpPr txBox="1"/>
          <p:nvPr/>
        </p:nvSpPr>
        <p:spPr>
          <a:xfrm>
            <a:off x="1028998" y="5097378"/>
            <a:ext cx="25467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2000" b="1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0.8 mm Mesh</a:t>
            </a:r>
            <a:b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(about 169k elements)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FADC091-341A-49AC-9039-17816E5E4097}"/>
              </a:ext>
            </a:extLst>
          </p:cNvPr>
          <p:cNvSpPr txBox="1"/>
          <p:nvPr/>
        </p:nvSpPr>
        <p:spPr>
          <a:xfrm>
            <a:off x="8544589" y="2276872"/>
            <a:ext cx="2416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1.6 mm Mesh</a:t>
            </a:r>
            <a:b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(about 65k elements)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559B84F-CA5A-40A5-855E-5F9D55DA1529}"/>
              </a:ext>
            </a:extLst>
          </p:cNvPr>
          <p:cNvSpPr txBox="1"/>
          <p:nvPr/>
        </p:nvSpPr>
        <p:spPr>
          <a:xfrm>
            <a:off x="8545944" y="5097378"/>
            <a:ext cx="25467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0.4 mm Mesh</a:t>
            </a:r>
            <a:b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(about 716k elements)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F4037DB-8850-9F9B-6B54-FF466DF8EDA4}"/>
              </a:ext>
            </a:extLst>
          </p:cNvPr>
          <p:cNvSpPr txBox="1"/>
          <p:nvPr/>
        </p:nvSpPr>
        <p:spPr>
          <a:xfrm>
            <a:off x="9634631" y="671200"/>
            <a:ext cx="1635704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latin typeface="+mn-lt"/>
                <a:ea typeface="HG創英角ﾎﾟｯﾌﾟ体" panose="040B0A09000000000000" pitchFamily="49" charset="-128"/>
              </a:rPr>
              <a:t>Only the </a:t>
            </a:r>
            <a:br>
              <a:rPr kumimoji="1" lang="en-US" altLang="ja-JP" dirty="0">
                <a:latin typeface="+mn-lt"/>
                <a:ea typeface="HG創英角ﾎﾟｯﾌﾟ体" panose="040B0A09000000000000" pitchFamily="49" charset="-128"/>
              </a:rPr>
            </a:br>
            <a:r>
              <a:rPr kumimoji="1" lang="en-US" altLang="ja-JP" dirty="0">
                <a:latin typeface="+mn-lt"/>
                <a:ea typeface="HG創英角ﾎﾟｯﾌﾟ体" panose="040B0A09000000000000" pitchFamily="49" charset="-128"/>
              </a:rPr>
              <a:t>surface meshes</a:t>
            </a:r>
            <a:br>
              <a:rPr kumimoji="1" lang="en-US" altLang="ja-JP" dirty="0">
                <a:latin typeface="+mn-lt"/>
                <a:ea typeface="HG創英角ﾎﾟｯﾌﾟ体" panose="040B0A09000000000000" pitchFamily="49" charset="-128"/>
              </a:rPr>
            </a:br>
            <a:r>
              <a:rPr kumimoji="1" lang="en-US" altLang="ja-JP" dirty="0">
                <a:latin typeface="+mn-lt"/>
                <a:ea typeface="HG創英角ﾎﾟｯﾌﾟ体" panose="040B0A09000000000000" pitchFamily="49" charset="-128"/>
              </a:rPr>
              <a:t>are shown.</a:t>
            </a:r>
            <a:endParaRPr kumimoji="1" lang="ja-JP" altLang="en-US" dirty="0">
              <a:latin typeface="+mn-lt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25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random/>
      </p:transition>
    </mc:Choice>
    <mc:Fallback xmlns="">
      <p:transition advClick="0" advTm="1200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Analysis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Film Thickness on Face G (innermost surface)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1774825" y="5023312"/>
            <a:ext cx="8641654" cy="461666"/>
          </a:xfrm>
          <a:prstGeom prst="roundRect">
            <a:avLst/>
          </a:prstGeom>
          <a:solidFill>
            <a:srgbClr val="FF5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FEM results (dashed lines) have </a:t>
            </a:r>
            <a:r>
              <a:rPr lang="en-US" altLang="ja-JP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significant</a:t>
            </a:r>
            <a:r>
              <a:rPr lang="en-US" altLang="ja-JP" sz="2400" dirty="0"/>
              <a:t> errors.</a:t>
            </a:r>
            <a:endParaRPr lang="ja-JP" altLang="en-US" sz="2400" dirty="0"/>
          </a:p>
        </p:txBody>
      </p:sp>
      <p:sp>
        <p:nvSpPr>
          <p:cNvPr id="10" name="正方形/長方形 9"/>
          <p:cNvSpPr/>
          <p:nvPr/>
        </p:nvSpPr>
        <p:spPr>
          <a:xfrm>
            <a:off x="8940316" y="1268765"/>
            <a:ext cx="1008112" cy="29049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矢印 6"/>
          <p:cNvSpPr/>
          <p:nvPr/>
        </p:nvSpPr>
        <p:spPr>
          <a:xfrm flipV="1">
            <a:off x="9336360" y="4149080"/>
            <a:ext cx="180020" cy="28803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7BA4F38-B15D-432C-A0ED-93B9CACBCE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13" y="1131240"/>
            <a:ext cx="8858725" cy="3881941"/>
          </a:xfrm>
          <a:prstGeom prst="rect">
            <a:avLst/>
          </a:prstGeom>
        </p:spPr>
      </p:pic>
      <p:sp>
        <p:nvSpPr>
          <p:cNvPr id="12" name="角丸四角形 4">
            <a:extLst>
              <a:ext uri="{FF2B5EF4-FFF2-40B4-BE49-F238E27FC236}">
                <a16:creationId xmlns:a16="http://schemas.microsoft.com/office/drawing/2014/main" id="{3C77B2AF-03EE-A08F-006F-82F0DED19F8C}"/>
              </a:ext>
            </a:extLst>
          </p:cNvPr>
          <p:cNvSpPr/>
          <p:nvPr/>
        </p:nvSpPr>
        <p:spPr>
          <a:xfrm>
            <a:off x="1774823" y="5540690"/>
            <a:ext cx="8641654" cy="798248"/>
          </a:xfrm>
          <a:prstGeom prst="roundRect">
            <a:avLst/>
          </a:prstGeom>
          <a:solidFill>
            <a:srgbClr val="4DFFC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Meanwhile, ES-FEM results (solid lines) have no such errors</a:t>
            </a:r>
            <a:br>
              <a:rPr lang="en-US" altLang="ja-JP" sz="2400" dirty="0"/>
            </a:br>
            <a:r>
              <a:rPr lang="en-US" altLang="ja-JP" sz="2400" dirty="0"/>
              <a:t>due to the fast mesh convergence rate.</a:t>
            </a:r>
            <a:endParaRPr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544272" y="4437112"/>
            <a:ext cx="1728192" cy="4001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Mesh size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813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random/>
      </p:transition>
    </mc:Choice>
    <mc:Fallback xmlns="">
      <p:transition advClick="0" advTm="1200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80" y="1088740"/>
            <a:ext cx="6616261" cy="37152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Analysis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Comparison of Mesh Convergence Rate on Face G (innermost surface)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0" indent="0">
              <a:buNone/>
            </a:pP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altLang="ja-JP" sz="1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en-US" altLang="ja-JP" sz="2400" dirty="0">
                <a:latin typeface="+mn-lt"/>
              </a:rPr>
              <a:t>FEM-T4 shows a linear convergence.</a:t>
            </a:r>
          </a:p>
          <a:p>
            <a:r>
              <a:rPr lang="en-US" altLang="ja-JP" sz="2400" dirty="0">
                <a:latin typeface="+mn-lt"/>
              </a:rPr>
              <a:t>EDESFEM (ES-FEM-T4) shows a quadratic convergence.</a:t>
            </a:r>
          </a:p>
          <a:p>
            <a:pPr marL="0" indent="0">
              <a:buNone/>
            </a:pPr>
            <a:endParaRPr kumimoji="1" lang="ja-JP" altLang="en-US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2495600" y="5589240"/>
            <a:ext cx="7200800" cy="763768"/>
          </a:xfrm>
          <a:prstGeom prst="roundRect">
            <a:avLst/>
          </a:prstGeom>
          <a:solidFill>
            <a:srgbClr val="4DFFC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ea typeface="メイリオ" panose="020B0604030504040204" pitchFamily="50" charset="-128"/>
              </a:rPr>
              <a:t>ES-FEM-T4 adopted by EDESFEM has a much faster mesh convergence rate than the standard FEM-T4.</a:t>
            </a:r>
            <a:endParaRPr lang="ja-JP" altLang="en-US" sz="2400" dirty="0">
              <a:solidFill>
                <a:schemeClr val="tx1"/>
              </a:solidFill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328253" y="2852941"/>
            <a:ext cx="2592283" cy="923330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+mn-lt"/>
                <a:ea typeface="メイリオ" panose="020B0604030504040204" pitchFamily="50" charset="-128"/>
              </a:rPr>
              <a:t>The result of ES-FEM with the finest mesh (0.4 mm) </a:t>
            </a:r>
            <a:br>
              <a:rPr lang="en-US" altLang="ja-JP" dirty="0">
                <a:latin typeface="+mn-lt"/>
                <a:ea typeface="メイリオ" panose="020B0604030504040204" pitchFamily="50" charset="-128"/>
              </a:rPr>
            </a:br>
            <a:r>
              <a:rPr lang="en-US" altLang="ja-JP" dirty="0">
                <a:latin typeface="+mn-lt"/>
                <a:ea typeface="メイリオ" panose="020B0604030504040204" pitchFamily="50" charset="-128"/>
              </a:rPr>
              <a:t>is used as the reference.</a:t>
            </a:r>
            <a:endParaRPr kumimoji="1" lang="ja-JP" altLang="en-US" dirty="0">
              <a:latin typeface="+mn-lt"/>
              <a:ea typeface="HG創英角ﾎﾟｯﾌﾟ体" panose="040B0A09000000000000" pitchFamily="49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EF465CF-68A4-486A-AA81-66C552139B08}"/>
              </a:ext>
            </a:extLst>
          </p:cNvPr>
          <p:cNvSpPr txBox="1"/>
          <p:nvPr/>
        </p:nvSpPr>
        <p:spPr>
          <a:xfrm rot="16200000">
            <a:off x="1031954" y="2529337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In Final thickness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632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random/>
      </p:transition>
    </mc:Choice>
    <mc:Fallback xmlns="">
      <p:transition advClick="0" advTm="1200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Comparison of Calculation Time</a:t>
                </a:r>
              </a:p>
              <a:p>
                <a:pPr marL="0" indent="0" algn="r">
                  <a:buNone/>
                </a:pPr>
                <a:r>
                  <a:rPr lang="en-US" altLang="ja-JP" sz="2400" dirty="0">
                    <a:latin typeface="+mn-lt"/>
                  </a:rPr>
                  <a:t>on a PC (only 1 CPU: 16 cores of Intel i9-9960X)</a:t>
                </a:r>
                <a:br>
                  <a:rPr lang="en-US" altLang="ja-JP" sz="2400" dirty="0">
                    <a:latin typeface="+mn-lt"/>
                  </a:rPr>
                </a:br>
                <a:br>
                  <a:rPr lang="en-US" altLang="ja-JP" sz="2400" dirty="0">
                    <a:latin typeface="+mn-lt"/>
                  </a:rPr>
                </a:br>
                <a:endParaRPr lang="en-US" altLang="ja-JP" sz="2400" dirty="0">
                  <a:latin typeface="+mn-lt"/>
                </a:endParaRPr>
              </a:p>
              <a:p>
                <a:endParaRPr lang="en-US" altLang="ja-JP" sz="2400" dirty="0">
                  <a:latin typeface="+mn-lt"/>
                </a:endParaRPr>
              </a:p>
              <a:p>
                <a:endParaRPr lang="en-US" altLang="ja-JP" sz="2400" dirty="0">
                  <a:latin typeface="+mn-lt"/>
                </a:endParaRPr>
              </a:p>
              <a:p>
                <a:endParaRPr lang="en-US" altLang="ja-JP" sz="2400" dirty="0">
                  <a:latin typeface="+mn-lt"/>
                </a:endParaRPr>
              </a:p>
              <a:p>
                <a:pPr marL="0" indent="0">
                  <a:buNone/>
                </a:pPr>
                <a:endParaRPr lang="en-US" altLang="ja-JP" sz="3200" dirty="0">
                  <a:latin typeface="+mn-lt"/>
                </a:endParaRPr>
              </a:p>
              <a:p>
                <a:r>
                  <a:rPr lang="en-US" altLang="ja-JP" sz="2400" dirty="0">
                    <a:latin typeface="+mn-lt"/>
                  </a:rPr>
                  <a:t>With the same mesh, ES-FEM-T4 is slower than FEM by x2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altLang="ja-JP" sz="2400" dirty="0">
                    <a:latin typeface="+mn-lt"/>
                  </a:rPr>
                  <a:t> 3. </a:t>
                </a:r>
              </a:p>
              <a:p>
                <a:r>
                  <a:rPr lang="en-US" altLang="ja-JP" sz="2400" dirty="0">
                    <a:latin typeface="+mn-lt"/>
                  </a:rPr>
                  <a:t>For the same accuracy, ES-FEM-T4 is faster than FEM by x4.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58" t="-2006" r="-158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4-Plate Box Analysis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915123"/>
              </p:ext>
            </p:extLst>
          </p:nvPr>
        </p:nvGraphicFramePr>
        <p:xfrm>
          <a:off x="2850444" y="1484784"/>
          <a:ext cx="6480000" cy="2651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782426800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708347068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38293239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Mesh Size</a:t>
                      </a:r>
                      <a:endParaRPr kumimoji="1" lang="ja-JP" altLang="en-US" sz="24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Standard FEM</a:t>
                      </a:r>
                      <a:br>
                        <a:rPr kumimoji="1" lang="en-US" altLang="ja-JP" sz="2400" dirty="0"/>
                      </a:br>
                      <a:r>
                        <a:rPr kumimoji="1" lang="en-US" altLang="ja-JP" sz="2400" dirty="0"/>
                        <a:t>(FEM-T4)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EDESFEM</a:t>
                      </a:r>
                      <a:br>
                        <a:rPr lang="en-US" altLang="ja-JP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</a:br>
                      <a:r>
                        <a:rPr lang="en-US" altLang="ja-JP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(</a:t>
                      </a:r>
                      <a:r>
                        <a:rPr kumimoji="1" lang="en-US" altLang="ja-JP" sz="2400" dirty="0"/>
                        <a:t>ES-FEM-T4)</a:t>
                      </a:r>
                      <a:endParaRPr kumimoji="1" lang="ja-JP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6346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3.2 mm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7 s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10 s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4488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1.6 mm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8 s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14 s</a:t>
                      </a:r>
                      <a:endParaRPr kumimoji="1" lang="ja-JP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6865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0.8</a:t>
                      </a:r>
                      <a:r>
                        <a:rPr kumimoji="1" lang="en-US" altLang="ja-JP" sz="2400" baseline="0" dirty="0"/>
                        <a:t> mm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12 s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26 s</a:t>
                      </a:r>
                      <a:endParaRPr kumimoji="1" lang="ja-JP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2124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0.4 mm</a:t>
                      </a:r>
                      <a:endParaRPr kumimoji="1" lang="ja-JP" altLang="en-US" sz="24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41 s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125 s</a:t>
                      </a:r>
                      <a:endParaRPr kumimoji="1" lang="ja-JP" altLang="en-US" sz="24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9941924"/>
                  </a:ext>
                </a:extLst>
              </a:tr>
            </a:tbl>
          </a:graphicData>
        </a:graphic>
      </p:graphicFrame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F8814EB8-19CF-4700-8EB5-A7B011FE2550}"/>
              </a:ext>
            </a:extLst>
          </p:cNvPr>
          <p:cNvGrpSpPr/>
          <p:nvPr/>
        </p:nvGrpSpPr>
        <p:grpSpPr>
          <a:xfrm>
            <a:off x="6744072" y="2466109"/>
            <a:ext cx="864096" cy="1464093"/>
            <a:chOff x="6270706" y="2307075"/>
            <a:chExt cx="864096" cy="1278990"/>
          </a:xfrm>
        </p:grpSpPr>
        <p:cxnSp>
          <p:nvCxnSpPr>
            <p:cNvPr id="7" name="直線矢印コネクタ 6"/>
            <p:cNvCxnSpPr/>
            <p:nvPr/>
          </p:nvCxnSpPr>
          <p:spPr>
            <a:xfrm flipH="1">
              <a:off x="6270706" y="2361929"/>
              <a:ext cx="864096" cy="1224136"/>
            </a:xfrm>
            <a:prstGeom prst="straightConnector1">
              <a:avLst/>
            </a:prstGeom>
            <a:ln>
              <a:solidFill>
                <a:srgbClr val="0000CC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 rot="18070999">
              <a:off x="6090503" y="2586029"/>
              <a:ext cx="12657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>
                  <a:solidFill>
                    <a:srgbClr val="0000CC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Comparable</a:t>
              </a:r>
              <a:br>
                <a:rPr lang="en-US" altLang="ja-JP" sz="2000" dirty="0">
                  <a:solidFill>
                    <a:srgbClr val="0000CC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</a:br>
              <a:r>
                <a:rPr lang="en-US" altLang="ja-JP" sz="2000" dirty="0">
                  <a:solidFill>
                    <a:srgbClr val="0000CC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Accuracy</a:t>
              </a:r>
              <a:endParaRPr lang="ja-JP" altLang="en-US" sz="2000" dirty="0">
                <a:solidFill>
                  <a:srgbClr val="0000CC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13" name="角丸四角形 12"/>
          <p:cNvSpPr/>
          <p:nvPr/>
        </p:nvSpPr>
        <p:spPr>
          <a:xfrm>
            <a:off x="1985987" y="5157192"/>
            <a:ext cx="8208913" cy="972108"/>
          </a:xfrm>
          <a:prstGeom prst="roundRect">
            <a:avLst>
              <a:gd name="adj" fmla="val 24639"/>
            </a:avLst>
          </a:prstGeom>
          <a:solidFill>
            <a:srgbClr val="4DFFC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ES-FEM-T4 adopted by EDESFEM is supremely efficient </a:t>
            </a:r>
            <a:br>
              <a:rPr lang="en-US" altLang="ja-JP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comparison to FEM-T4.</a:t>
            </a:r>
          </a:p>
        </p:txBody>
      </p:sp>
    </p:spTree>
    <p:extLst>
      <p:ext uri="{BB962C8B-B14F-4D97-AF65-F5344CB8AC3E}">
        <p14:creationId xmlns:p14="http://schemas.microsoft.com/office/powerpoint/2010/main" val="182683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random/>
      </p:transition>
    </mc:Choice>
    <mc:Fallback xmlns="">
      <p:transition advClick="0" advTm="1200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EDESFEM</a:t>
            </a:r>
            <a:br>
              <a:rPr lang="en-US" altLang="ja-JP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en-US" altLang="ja-JP" dirty="0"/>
              <a:t>Verification Example 2</a:t>
            </a:r>
            <a:br>
              <a:rPr lang="en-US" altLang="ja-JP" dirty="0"/>
            </a:br>
            <a:br>
              <a:rPr lang="en-US" altLang="ja-JP" dirty="0"/>
            </a:br>
            <a:r>
              <a:rPr lang="en-US" altLang="ja-JP" dirty="0"/>
              <a:t>Actual Line Analysis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590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random/>
      </p:transition>
    </mc:Choice>
    <mc:Fallback xmlns="">
      <p:transition advClick="0" advTm="4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r>
              <a:rPr lang="en-US" altLang="ja-JP" sz="2400" dirty="0"/>
              <a:t>Most widely-used </a:t>
            </a:r>
            <a:r>
              <a:rPr lang="en-US" altLang="ja-JP" sz="2400" b="1" dirty="0">
                <a:solidFill>
                  <a:srgbClr val="7030A0"/>
                </a:solidFill>
              </a:rPr>
              <a:t>anti-rust basecoat </a:t>
            </a:r>
            <a:r>
              <a:rPr lang="en-US" altLang="ja-JP" sz="2400" dirty="0"/>
              <a:t>methods for various metal products </a:t>
            </a:r>
            <a:br>
              <a:rPr lang="en-US" altLang="ja-JP" sz="2400" dirty="0"/>
            </a:br>
            <a:r>
              <a:rPr lang="en-US" altLang="ja-JP" sz="2400" dirty="0"/>
              <a:t>including auto carbodies.</a:t>
            </a:r>
          </a:p>
          <a:p>
            <a:r>
              <a:rPr lang="en-US" altLang="ja-JP" sz="2400" dirty="0"/>
              <a:t>Depositing coating film by applying </a:t>
            </a:r>
            <a:r>
              <a:rPr lang="en-US" altLang="ja-JP" sz="2400" b="1" dirty="0">
                <a:solidFill>
                  <a:srgbClr val="FF0000"/>
                </a:solidFill>
              </a:rPr>
              <a:t>direct electric current </a:t>
            </a:r>
            <a:r>
              <a:rPr lang="en-US" altLang="ja-JP" sz="2400" dirty="0"/>
              <a:t>in a paint pool.</a:t>
            </a:r>
          </a:p>
          <a:p>
            <a:r>
              <a:rPr lang="en-US" altLang="ja-JP" sz="2400" dirty="0"/>
              <a:t>Relatively good at depositing a </a:t>
            </a:r>
            <a:r>
              <a:rPr lang="en-US" altLang="ja-JP" sz="2400" b="1" dirty="0"/>
              <a:t>uniform film </a:t>
            </a:r>
            <a:r>
              <a:rPr lang="en-US" altLang="ja-JP" sz="2400" dirty="0"/>
              <a:t>on bodies in </a:t>
            </a:r>
            <a:r>
              <a:rPr lang="en-US" altLang="ja-JP" sz="2400" dirty="0">
                <a:solidFill>
                  <a:srgbClr val="008000"/>
                </a:solidFill>
              </a:rPr>
              <a:t>complex shapes</a:t>
            </a:r>
            <a:r>
              <a:rPr lang="en-US" altLang="ja-JP" sz="2400" dirty="0"/>
              <a:t>.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What is Electrodeposition (ED) ?</a:t>
            </a:r>
            <a:endParaRPr kumimoji="1" lang="ja-JP" altLang="en-US" dirty="0"/>
          </a:p>
        </p:txBody>
      </p:sp>
      <p:sp>
        <p:nvSpPr>
          <p:cNvPr id="31" name="スライド番号プレースホルダー 3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5" name="コンテンツ プレースホルダ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8432" y="683496"/>
            <a:ext cx="5145320" cy="346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グループ化 6"/>
          <p:cNvGrpSpPr/>
          <p:nvPr/>
        </p:nvGrpSpPr>
        <p:grpSpPr>
          <a:xfrm>
            <a:off x="5944746" y="734028"/>
            <a:ext cx="5695870" cy="3523064"/>
            <a:chOff x="2838922" y="3272691"/>
            <a:chExt cx="4579751" cy="2586960"/>
          </a:xfrm>
        </p:grpSpPr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38922" y="3754347"/>
              <a:ext cx="4579751" cy="2105304"/>
            </a:xfrm>
            <a:prstGeom prst="rect">
              <a:avLst/>
            </a:prstGeom>
          </p:spPr>
        </p:pic>
        <p:sp>
          <p:nvSpPr>
            <p:cNvPr id="20" name="平行四辺形 19"/>
            <p:cNvSpPr/>
            <p:nvPr/>
          </p:nvSpPr>
          <p:spPr>
            <a:xfrm flipH="1">
              <a:off x="3181346" y="4352925"/>
              <a:ext cx="552453" cy="1231310"/>
            </a:xfrm>
            <a:prstGeom prst="parallelogram">
              <a:avLst>
                <a:gd name="adj" fmla="val 35652"/>
              </a:avLst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" name="直線コネクタ 20"/>
            <p:cNvCxnSpPr/>
            <p:nvPr/>
          </p:nvCxnSpPr>
          <p:spPr>
            <a:xfrm flipH="1" flipV="1">
              <a:off x="3343277" y="3559130"/>
              <a:ext cx="1" cy="793795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H="1">
              <a:off x="3347406" y="3570852"/>
              <a:ext cx="828674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V="1">
              <a:off x="5142042" y="3559130"/>
              <a:ext cx="0" cy="1060495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H="1">
              <a:off x="4317496" y="3570852"/>
              <a:ext cx="828674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flipH="1" flipV="1">
              <a:off x="4176080" y="3382548"/>
              <a:ext cx="1" cy="3766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H="1" flipV="1">
              <a:off x="4317494" y="3447010"/>
              <a:ext cx="1" cy="2476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テキスト ボックス 26"/>
                <p:cNvSpPr txBox="1"/>
                <p:nvPr/>
              </p:nvSpPr>
              <p:spPr>
                <a:xfrm>
                  <a:off x="3886903" y="3272691"/>
                  <a:ext cx="283938" cy="2937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000" b="1" i="0" smtClean="0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ja-JP" altLang="en-US" sz="2000" b="1" dirty="0">
                    <a:latin typeface="Calibri" panose="020F0502020204030204" pitchFamily="34" charset="0"/>
                    <a:ea typeface="HG創英角ﾎﾟｯﾌﾟ体" panose="040B0A09000000000000" pitchFamily="49" charset="-128"/>
                  </a:endParaRPr>
                </a:p>
              </p:txBody>
            </p:sp>
          </mc:Choice>
          <mc:Fallback xmlns="">
            <p:sp>
              <p:nvSpPr>
                <p:cNvPr id="27" name="テキスト ボックス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6903" y="3272691"/>
                  <a:ext cx="283938" cy="293798"/>
                </a:xfrm>
                <a:prstGeom prst="rect">
                  <a:avLst/>
                </a:prstGeom>
                <a:blipFill>
                  <a:blip r:embed="rId5"/>
                  <a:stretch>
                    <a:fillRect r="-344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テキスト ボックス 27"/>
                <p:cNvSpPr txBox="1"/>
                <p:nvPr/>
              </p:nvSpPr>
              <p:spPr>
                <a:xfrm>
                  <a:off x="4321137" y="3272691"/>
                  <a:ext cx="283938" cy="2937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000" b="1" i="0" smtClean="0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en-US" altLang="ja-JP" sz="2000" b="1" dirty="0">
                    <a:latin typeface="Calibri" panose="020F0502020204030204" pitchFamily="34" charset="0"/>
                    <a:ea typeface="HG創英角ﾎﾟｯﾌﾟ体" panose="040B0A09000000000000" pitchFamily="49" charset="-128"/>
                  </a:endParaRPr>
                </a:p>
              </p:txBody>
            </p:sp>
          </mc:Choice>
          <mc:Fallback xmlns="">
            <p:sp>
              <p:nvSpPr>
                <p:cNvPr id="28" name="テキスト ボックス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1137" y="3272691"/>
                  <a:ext cx="283938" cy="29379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テキスト ボックス 28"/>
            <p:cNvSpPr txBox="1"/>
            <p:nvPr/>
          </p:nvSpPr>
          <p:spPr>
            <a:xfrm>
              <a:off x="4556600" y="4901079"/>
              <a:ext cx="1125137" cy="271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>
                  <a:latin typeface="Calibri" panose="020F0502020204030204" pitchFamily="34" charset="0"/>
                  <a:ea typeface="HGPｺﾞｼｯｸM" panose="020B0600000000000000" pitchFamily="50" charset="-128"/>
                </a:rPr>
                <a:t>Cathode</a:t>
              </a:r>
              <a:endParaRPr kumimoji="1" lang="ja-JP" altLang="en-US" b="1" dirty="0">
                <a:latin typeface="Calibri" panose="020F0502020204030204" pitchFamily="34" charset="0"/>
                <a:ea typeface="HGPｺﾞｼｯｸM" panose="020B0600000000000000" pitchFamily="50" charset="-128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 rot="21086672">
              <a:off x="3263294" y="4713816"/>
              <a:ext cx="371201" cy="79802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r>
                <a:rPr lang="en-US" altLang="ja-JP" b="1" dirty="0">
                  <a:latin typeface="Calibri" panose="020F0502020204030204" pitchFamily="34" charset="0"/>
                  <a:ea typeface="HGPｺﾞｼｯｸM" panose="020B0600000000000000" pitchFamily="50" charset="-128"/>
                </a:rPr>
                <a:t>Anode</a:t>
              </a:r>
              <a:endParaRPr kumimoji="1" lang="ja-JP" altLang="en-US" b="1" dirty="0">
                <a:latin typeface="Calibri" panose="020F0502020204030204" pitchFamily="34" charset="0"/>
                <a:ea typeface="HGPｺﾞｼｯｸM" panose="020B0600000000000000" pitchFamily="50" charset="-128"/>
              </a:endParaRPr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10010527" y="2272682"/>
            <a:ext cx="1001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Paint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611D78C-CA20-46C7-AA15-5E7D42AEF583}"/>
              </a:ext>
            </a:extLst>
          </p:cNvPr>
          <p:cNvGrpSpPr/>
          <p:nvPr/>
        </p:nvGrpSpPr>
        <p:grpSpPr>
          <a:xfrm>
            <a:off x="7248128" y="2312876"/>
            <a:ext cx="350295" cy="369332"/>
            <a:chOff x="5380320" y="2199353"/>
            <a:chExt cx="350295" cy="369332"/>
          </a:xfrm>
        </p:grpSpPr>
        <p:sp>
          <p:nvSpPr>
            <p:cNvPr id="13" name="楕円 12"/>
            <p:cNvSpPr/>
            <p:nvPr/>
          </p:nvSpPr>
          <p:spPr>
            <a:xfrm>
              <a:off x="5387069" y="2225113"/>
              <a:ext cx="317812" cy="31781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5380320" y="2199353"/>
              <a:ext cx="350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＋</a:t>
              </a:r>
            </a:p>
          </p:txBody>
        </p:sp>
      </p:grpSp>
      <p:cxnSp>
        <p:nvCxnSpPr>
          <p:cNvPr id="11" name="直線矢印コネクタ 10"/>
          <p:cNvCxnSpPr/>
          <p:nvPr/>
        </p:nvCxnSpPr>
        <p:spPr>
          <a:xfrm>
            <a:off x="7484294" y="2635738"/>
            <a:ext cx="182255" cy="26723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H="1">
            <a:off x="9295415" y="2325871"/>
            <a:ext cx="343136" cy="20302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/>
        </p:nvSpPr>
        <p:spPr>
          <a:xfrm>
            <a:off x="3676412" y="3902859"/>
            <a:ext cx="224071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ja-JP" sz="1600" dirty="0">
                <a:solidFill>
                  <a:srgbClr val="000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http://n-link.nissan.co.jp/</a:t>
            </a: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FEC50B59-2240-4968-993A-EBC034431753}"/>
              </a:ext>
            </a:extLst>
          </p:cNvPr>
          <p:cNvGrpSpPr/>
          <p:nvPr/>
        </p:nvGrpSpPr>
        <p:grpSpPr>
          <a:xfrm>
            <a:off x="9634137" y="2058048"/>
            <a:ext cx="350295" cy="369332"/>
            <a:chOff x="5380320" y="2199353"/>
            <a:chExt cx="350295" cy="369332"/>
          </a:xfrm>
        </p:grpSpPr>
        <p:sp>
          <p:nvSpPr>
            <p:cNvPr id="34" name="楕円 33">
              <a:extLst>
                <a:ext uri="{FF2B5EF4-FFF2-40B4-BE49-F238E27FC236}">
                  <a16:creationId xmlns:a16="http://schemas.microsoft.com/office/drawing/2014/main" id="{CEC7C275-856D-4659-9EB0-8EB9DDB68CD8}"/>
                </a:ext>
              </a:extLst>
            </p:cNvPr>
            <p:cNvSpPr/>
            <p:nvPr/>
          </p:nvSpPr>
          <p:spPr>
            <a:xfrm>
              <a:off x="5387069" y="2225113"/>
              <a:ext cx="317812" cy="31781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21391903-8080-4F23-B04B-FB8AE19FFDAF}"/>
                </a:ext>
              </a:extLst>
            </p:cNvPr>
            <p:cNvSpPr txBox="1"/>
            <p:nvPr/>
          </p:nvSpPr>
          <p:spPr>
            <a:xfrm>
              <a:off x="5380320" y="2199353"/>
              <a:ext cx="350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36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random/>
      </p:transition>
    </mc:Choice>
    <mc:Fallback xmlns="">
      <p:transition advClick="0" advTm="12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17E057-E8AC-43A2-A058-5FB4B8C2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Actual Line Analysis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247506F-48B8-4149-9306-E57A27F61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9" name="output">
            <a:hlinkClick r:id="" action="ppaction://media"/>
            <a:extLst>
              <a:ext uri="{FF2B5EF4-FFF2-40B4-BE49-F238E27FC236}">
                <a16:creationId xmlns:a16="http://schemas.microsoft.com/office/drawing/2014/main" id="{7019F743-FECB-435B-811A-A91EC1C9FF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7616" b="18861"/>
          <a:stretch>
            <a:fillRect/>
          </a:stretch>
        </p:blipFill>
        <p:spPr>
          <a:xfrm>
            <a:off x="917245" y="656696"/>
            <a:ext cx="10327327" cy="34563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722DEDC-37DC-47A9-A604-48647E20B7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Outline</a:t>
                </a:r>
              </a:p>
              <a:p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  <a:p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  <a:p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  <a:p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  <a:p>
                <a:endParaRPr lang="en-US" altLang="ja-JP" sz="32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  <a:p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  <a:p>
                <a:r>
                  <a:rPr lang="en-US" altLang="ja-JP" sz="2400" b="1" dirty="0">
                    <a:latin typeface="+mn-lt"/>
                  </a:rPr>
                  <a:t>H</a:t>
                </a:r>
                <a:r>
                  <a:rPr kumimoji="1" lang="en-US" altLang="ja-JP" sz="2400" b="1" dirty="0">
                    <a:latin typeface="+mn-lt"/>
                  </a:rPr>
                  <a:t>alf-body</a:t>
                </a:r>
                <a:r>
                  <a:rPr kumimoji="1" lang="en-US" altLang="ja-JP" sz="2400" dirty="0">
                    <a:latin typeface="+mn-lt"/>
                  </a:rPr>
                  <a:t> analysis (only right-hand side).</a:t>
                </a:r>
              </a:p>
              <a:p>
                <a:r>
                  <a:rPr kumimoji="1" lang="en-US" altLang="ja-JP" sz="2400" dirty="0">
                    <a:latin typeface="+mn-lt"/>
                  </a:rPr>
                  <a:t>Entire line shape, carbody motion, and electrode conditions are faithfully reproduced.</a:t>
                </a:r>
              </a:p>
              <a:p>
                <a:r>
                  <a:rPr kumimoji="0" lang="en-US" altLang="ja-JP" sz="2400" dirty="0">
                    <a:latin typeface="+mn-lt"/>
                  </a:rPr>
                  <a:t>About 1000 timesteps for 300 s (i.e., average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altLang="ja-JP" sz="2400">
                        <a:latin typeface="Cambria Math" panose="02040503050406030204" pitchFamily="18" charset="0"/>
                      </a:rPr>
                      <m:t>Δ</m:t>
                    </m:r>
                    <m:r>
                      <a:rPr kumimoji="0" lang="en-US" altLang="ja-JP" sz="2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0" lang="en-US" altLang="ja-JP" sz="2400" i="1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r>
                  <a:rPr kumimoji="0" lang="en-US" altLang="ja-JP" sz="2400" dirty="0">
                    <a:latin typeface="+mn-lt"/>
                  </a:rPr>
                  <a:t> s).</a:t>
                </a:r>
                <a:endParaRPr kumimoji="1" lang="en-US" altLang="ja-JP" sz="2400" dirty="0">
                  <a:latin typeface="+mn-lt"/>
                </a:endParaRPr>
              </a:p>
              <a:p>
                <a:r>
                  <a:rPr lang="en-US" altLang="ja-JP" sz="2400" dirty="0">
                    <a:latin typeface="+mn-lt"/>
                  </a:rPr>
                  <a:t>The film thickness distribution is evaluated with </a:t>
                </a:r>
                <a:r>
                  <a:rPr lang="en-US" altLang="ja-JP" sz="2400" b="1" dirty="0">
                    <a:latin typeface="+mn-lt"/>
                  </a:rPr>
                  <a:t>3 different density meshes </a:t>
                </a:r>
                <a:br>
                  <a:rPr lang="en-US" altLang="ja-JP" sz="2400" b="1" dirty="0">
                    <a:latin typeface="+mn-lt"/>
                  </a:rPr>
                </a:br>
                <a:r>
                  <a:rPr lang="en-US" altLang="ja-JP" sz="2400" dirty="0">
                    <a:latin typeface="+mn-lt"/>
                  </a:rPr>
                  <a:t>using </a:t>
                </a:r>
                <a:r>
                  <a:rPr lang="en-US" altLang="ja-JP" sz="2400" dirty="0">
                    <a:solidFill>
                      <a:srgbClr val="FF0000"/>
                    </a:solidFill>
                    <a:latin typeface="+mn-lt"/>
                  </a:rPr>
                  <a:t>FEM-T4 </a:t>
                </a:r>
                <a:r>
                  <a:rPr lang="en-US" altLang="ja-JP" sz="2400" dirty="0">
                    <a:latin typeface="+mn-lt"/>
                  </a:rPr>
                  <a:t>and </a:t>
                </a:r>
                <a:r>
                  <a:rPr lang="en-US" altLang="ja-JP" sz="2400" dirty="0">
                    <a:solidFill>
                      <a:srgbClr val="FF0000"/>
                    </a:solidFill>
                    <a:latin typeface="+mn-lt"/>
                  </a:rPr>
                  <a:t>ES-FEM-T4</a:t>
                </a:r>
                <a:r>
                  <a:rPr lang="en-US" altLang="ja-JP" sz="2400" dirty="0">
                    <a:latin typeface="+mn-lt"/>
                  </a:rPr>
                  <a:t>.</a:t>
                </a:r>
                <a:endParaRPr lang="en-US" altLang="ja-JP" sz="2400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722DEDC-37DC-47A9-A604-48647E20B7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6"/>
                <a:stretch>
                  <a:fillRect l="-1958" t="-2006" b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402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random/>
      </p:transition>
    </mc:Choice>
    <mc:Fallback xmlns="">
      <p:transition advClick="0" advTm="1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53E0AE92-08EC-2B0D-F43C-C0392EE2B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Overview of Surface Mesh of </a:t>
            </a:r>
            <a:r>
              <a:rPr lang="en-US" altLang="ja-JP" b="1" i="1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10M</a:t>
            </a: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Element Mesh</a:t>
            </a: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r>
              <a:rPr kumimoji="0" lang="en-US" altLang="ja-JP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There are many </a:t>
            </a:r>
            <a:r>
              <a:rPr kumimoji="0" lang="en-US" altLang="ja-JP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ED holes </a:t>
            </a:r>
            <a:r>
              <a:rPr kumimoji="0" lang="en-US" altLang="ja-JP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around narrow spaces among plates.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2BC67705-9D60-68F6-3E67-C59BBE7CA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Actual Line Analysis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1931B3E-F391-2CDC-15CD-2E6F150E9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260C1B1-E483-DD5C-22C1-FFBF3F0D9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068" y="1173832"/>
            <a:ext cx="11853863" cy="43434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D2D26D4-A5B3-22B5-D5C7-15A6A2316E18}"/>
              </a:ext>
            </a:extLst>
          </p:cNvPr>
          <p:cNvSpPr txBox="1"/>
          <p:nvPr/>
        </p:nvSpPr>
        <p:spPr>
          <a:xfrm>
            <a:off x="2171564" y="1628800"/>
            <a:ext cx="1728888" cy="553998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Only the surface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mesh is shown.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389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random/>
      </p:transition>
    </mc:Choice>
    <mc:Fallback xmlns="">
      <p:transition advClick="0" advTm="400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53E0AE92-08EC-2B0D-F43C-C0392EE2B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Overview of Surface Mesh of </a:t>
            </a:r>
            <a:r>
              <a:rPr lang="en-US" altLang="ja-JP" b="1" i="1" u="sng" kern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16M</a:t>
            </a: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Element Mesh</a:t>
            </a: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r>
              <a:rPr kumimoji="0" lang="en-US" altLang="ja-JP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There are many </a:t>
            </a:r>
            <a:r>
              <a:rPr kumimoji="0" lang="en-US" altLang="ja-JP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ED holes </a:t>
            </a:r>
            <a:r>
              <a:rPr kumimoji="0" lang="en-US" altLang="ja-JP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around narrow spaces among plates.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2BC67705-9D60-68F6-3E67-C59BBE7CA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Actual Line Analysis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1931B3E-F391-2CDC-15CD-2E6F150E9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50D630-3B41-1F56-449A-31468754A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068" y="1160748"/>
            <a:ext cx="11853863" cy="43434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D2D26D4-A5B3-22B5-D5C7-15A6A2316E18}"/>
              </a:ext>
            </a:extLst>
          </p:cNvPr>
          <p:cNvSpPr txBox="1"/>
          <p:nvPr/>
        </p:nvSpPr>
        <p:spPr>
          <a:xfrm>
            <a:off x="2171564" y="1628800"/>
            <a:ext cx="1728888" cy="553998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Only the surface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mesh is shown.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043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random/>
      </p:transition>
    </mc:Choice>
    <mc:Fallback xmlns="">
      <p:transition advClick="0" advTm="400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53E0AE92-08EC-2B0D-F43C-C0392EE2B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Overview of Surface Mesh of </a:t>
            </a:r>
            <a:r>
              <a:rPr lang="en-US" altLang="ja-JP" b="1" i="1" u="sng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51M</a:t>
            </a: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Element Mesh</a:t>
            </a: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r>
              <a:rPr kumimoji="0" lang="en-US" altLang="ja-JP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There are many </a:t>
            </a:r>
            <a:r>
              <a:rPr kumimoji="0" lang="en-US" altLang="ja-JP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ED holes </a:t>
            </a:r>
            <a:r>
              <a:rPr kumimoji="0" lang="en-US" altLang="ja-JP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around narrow spaces among plates.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2BC67705-9D60-68F6-3E67-C59BBE7CA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Actual Line Analysis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1931B3E-F391-2CDC-15CD-2E6F150E9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0498441-1081-BAE9-950F-AA34061FB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602" y="1160748"/>
            <a:ext cx="11853863" cy="43434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D2D26D4-A5B3-22B5-D5C7-15A6A2316E18}"/>
              </a:ext>
            </a:extLst>
          </p:cNvPr>
          <p:cNvSpPr txBox="1"/>
          <p:nvPr/>
        </p:nvSpPr>
        <p:spPr>
          <a:xfrm>
            <a:off x="2171564" y="1628800"/>
            <a:ext cx="1728888" cy="553998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Only the surface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mesh is shown.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777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random/>
      </p:transition>
    </mc:Choice>
    <mc:Fallback xmlns="">
      <p:transition advClick="0" advTm="400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Animation of Surface Potential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(EDESFEM with </a:t>
            </a:r>
            <a:r>
              <a:rPr kumimoji="1" lang="en-US" altLang="ja-JP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51M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Element Mesh)</a:t>
            </a:r>
          </a:p>
          <a:p>
            <a:pPr marL="0" indent="0" algn="ctr">
              <a:buNone/>
            </a:pPr>
            <a:r>
              <a:rPr lang="en-US" altLang="ja-JP" sz="1800" b="1" dirty="0">
                <a:latin typeface="+mn-lt"/>
              </a:rPr>
              <a:t>Outer View				Inner View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Actual Line Analysis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pic>
        <p:nvPicPr>
          <p:cNvPr id="3" name="phi">
            <a:hlinkClick r:id="" action="ppaction://media"/>
            <a:extLst>
              <a:ext uri="{FF2B5EF4-FFF2-40B4-BE49-F238E27FC236}">
                <a16:creationId xmlns:a16="http://schemas.microsoft.com/office/drawing/2014/main" id="{200CE030-56F5-44A6-AC45-1D2274F708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358904"/>
            <a:ext cx="9144000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3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random/>
      </p:transition>
    </mc:Choice>
    <mc:Fallback xmlns="">
      <p:transition advClick="0" advTm="1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Animation of Current Density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(EDESFEM with </a:t>
            </a:r>
            <a:r>
              <a:rPr kumimoji="1" lang="en-US" altLang="ja-JP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51M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Element Mesh)</a:t>
            </a:r>
          </a:p>
          <a:p>
            <a:pPr marL="0" indent="0" algn="ctr">
              <a:buNone/>
            </a:pPr>
            <a:r>
              <a:rPr lang="en-US" altLang="ja-JP" sz="1800" b="1" dirty="0">
                <a:latin typeface="+mn-lt"/>
              </a:rPr>
              <a:t>Outer View				Inner View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Actual Line Analysis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pic>
        <p:nvPicPr>
          <p:cNvPr id="3" name="j">
            <a:hlinkClick r:id="" action="ppaction://media"/>
            <a:extLst>
              <a:ext uri="{FF2B5EF4-FFF2-40B4-BE49-F238E27FC236}">
                <a16:creationId xmlns:a16="http://schemas.microsoft.com/office/drawing/2014/main" id="{5DD24E16-5580-47BE-9C30-B02283DB6B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358904"/>
            <a:ext cx="9144000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4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random/>
      </p:transition>
    </mc:Choice>
    <mc:Fallback xmlns="">
      <p:transition advClick="0" advTm="1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Animation of Film Thickness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(EDESFEM with </a:t>
            </a:r>
            <a:r>
              <a:rPr kumimoji="1" lang="en-US" altLang="ja-JP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51M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Element Mesh)</a:t>
            </a:r>
          </a:p>
          <a:p>
            <a:pPr marL="0" indent="0" algn="ctr">
              <a:buNone/>
            </a:pPr>
            <a:r>
              <a:rPr lang="en-US" altLang="ja-JP" sz="1800" b="1" dirty="0">
                <a:latin typeface="+mn-lt"/>
              </a:rPr>
              <a:t>Outer View				Inner View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Actual Line Analysis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pic>
        <p:nvPicPr>
          <p:cNvPr id="5" name="h">
            <a:hlinkClick r:id="" action="ppaction://media"/>
            <a:extLst>
              <a:ext uri="{FF2B5EF4-FFF2-40B4-BE49-F238E27FC236}">
                <a16:creationId xmlns:a16="http://schemas.microsoft.com/office/drawing/2014/main" id="{3898FC0E-86A0-468D-8892-7D0CA4E6D3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356035"/>
            <a:ext cx="9144000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0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random/>
      </p:transition>
    </mc:Choice>
    <mc:Fallback xmlns="">
      <p:transition advClick="0" advTm="1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Actual Line Analysis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53E7F4-96DD-438F-8514-CBEFD7904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Film Thickness Distribution on the side sill part with </a:t>
            </a:r>
            <a:r>
              <a:rPr lang="en-US" altLang="ja-JP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51M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Element Mesh</a:t>
            </a: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282FFB1-EA61-4CD1-97B4-9838F9FCFE69}"/>
              </a:ext>
            </a:extLst>
          </p:cNvPr>
          <p:cNvSpPr txBox="1"/>
          <p:nvPr/>
        </p:nvSpPr>
        <p:spPr>
          <a:xfrm>
            <a:off x="334434" y="1193847"/>
            <a:ext cx="265624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Standard FEM (FEM-T4)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6FF3758-47CE-4804-BF0C-B2999DBD7911}"/>
              </a:ext>
            </a:extLst>
          </p:cNvPr>
          <p:cNvSpPr txBox="1"/>
          <p:nvPr/>
        </p:nvSpPr>
        <p:spPr>
          <a:xfrm>
            <a:off x="6095534" y="1199774"/>
            <a:ext cx="2916790" cy="400110"/>
          </a:xfrm>
          <a:prstGeom prst="rect">
            <a:avLst/>
          </a:prstGeom>
          <a:solidFill>
            <a:srgbClr val="E48D48"/>
          </a:solidFill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HG創英角ﾎﾟｯﾌﾟ体" panose="040B0A09000000000000" pitchFamily="49" charset="-128"/>
              </a:rPr>
              <a:t>EDESFEM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ES-FEM-T4)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E0D069C-C6F4-4985-83F3-10D3FCD701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3" y="1797843"/>
            <a:ext cx="5748338" cy="326231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CF71DF6-45B0-41D6-9494-09EE1325AE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91" y="1797842"/>
            <a:ext cx="5748338" cy="326231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539459E-8BE9-491E-9708-0B2D7D50D69D}"/>
              </a:ext>
            </a:extLst>
          </p:cNvPr>
          <p:cNvSpPr txBox="1"/>
          <p:nvPr/>
        </p:nvSpPr>
        <p:spPr>
          <a:xfrm>
            <a:off x="10164452" y="4463824"/>
            <a:ext cx="198759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Reference Solution</a:t>
            </a:r>
            <a:endParaRPr kumimoji="1" lang="ja-JP" altLang="en-US" b="1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F5E3BE4-D045-26A8-3CD1-1EBAE458123A}"/>
              </a:ext>
            </a:extLst>
          </p:cNvPr>
          <p:cNvSpPr txBox="1"/>
          <p:nvPr/>
        </p:nvSpPr>
        <p:spPr>
          <a:xfrm>
            <a:off x="730939" y="5190291"/>
            <a:ext cx="5365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Standard FEM shows </a:t>
            </a:r>
            <a:r>
              <a:rPr lang="en-US" altLang="ja-JP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HG創英角ﾎﾟｯﾌﾟ体" panose="040B0A09000000000000" pitchFamily="49" charset="-128"/>
              </a:rPr>
              <a:t>a little thicker </a:t>
            </a:r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result.</a:t>
            </a:r>
            <a:b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(The center of the side sill is Yellow.)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C155EC6-0212-BE74-69C7-2BD2B64670AF}"/>
              </a:ext>
            </a:extLst>
          </p:cNvPr>
          <p:cNvSpPr txBox="1"/>
          <p:nvPr/>
        </p:nvSpPr>
        <p:spPr>
          <a:xfrm>
            <a:off x="6095534" y="5190291"/>
            <a:ext cx="60964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latin typeface="+mn-lt"/>
                <a:ea typeface="HG創英角ﾎﾟｯﾌﾟ体" panose="040B0A09000000000000" pitchFamily="49" charset="-128"/>
              </a:rPr>
              <a:t>This result is regarded as the </a:t>
            </a:r>
            <a:r>
              <a:rPr lang="en-US" altLang="ja-JP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G創英角ﾎﾟｯﾌﾟ体" panose="040B0A09000000000000" pitchFamily="49" charset="-128"/>
              </a:rPr>
              <a:t>reference</a:t>
            </a:r>
            <a:r>
              <a:rPr lang="en-US" altLang="ja-JP" sz="2400" dirty="0">
                <a:latin typeface="+mn-lt"/>
                <a:ea typeface="HG創英角ﾎﾟｯﾌﾟ体" panose="040B0A09000000000000" pitchFamily="49" charset="-128"/>
              </a:rPr>
              <a:t> solution.</a:t>
            </a:r>
            <a:br>
              <a:rPr lang="en-US" altLang="ja-JP" sz="2400" dirty="0">
                <a:latin typeface="+mn-lt"/>
                <a:ea typeface="HG創英角ﾎﾟｯﾌﾟ体" panose="040B0A09000000000000" pitchFamily="49" charset="-128"/>
              </a:rPr>
            </a:br>
            <a:r>
              <a:rPr lang="en-US" altLang="ja-JP" sz="2400" dirty="0">
                <a:latin typeface="+mn-lt"/>
                <a:ea typeface="HG創英角ﾎﾟｯﾌﾟ体" panose="040B0A09000000000000" pitchFamily="49" charset="-128"/>
              </a:rPr>
              <a:t>(The center of the side sill is Green)</a:t>
            </a:r>
            <a:endParaRPr kumimoji="1"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909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Actual Line Analysis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53E7F4-96DD-438F-8514-CBEFD7904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Film Thickness Distribution on the side sill part with </a:t>
            </a:r>
            <a:r>
              <a:rPr lang="en-US" altLang="ja-JP" b="1" i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16M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Element Mesh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539459E-8BE9-491E-9708-0B2D7D50D69D}"/>
              </a:ext>
            </a:extLst>
          </p:cNvPr>
          <p:cNvSpPr txBox="1"/>
          <p:nvPr/>
        </p:nvSpPr>
        <p:spPr>
          <a:xfrm>
            <a:off x="9516380" y="4218227"/>
            <a:ext cx="88197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参照解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F5E3BE4-D045-26A8-3CD1-1EBAE458123A}"/>
              </a:ext>
            </a:extLst>
          </p:cNvPr>
          <p:cNvSpPr txBox="1"/>
          <p:nvPr/>
        </p:nvSpPr>
        <p:spPr>
          <a:xfrm>
            <a:off x="347663" y="5154287"/>
            <a:ext cx="5748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Standard FEM shows </a:t>
            </a:r>
            <a:r>
              <a:rPr lang="en-US" altLang="ja-JP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HG創英角ﾎﾟｯﾌﾟ体" panose="040B0A09000000000000" pitchFamily="49" charset="-128"/>
              </a:rPr>
              <a:t>a much thicker </a:t>
            </a:r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result.</a:t>
            </a:r>
            <a:b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(The center of the side sill is Orange.)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C155EC6-0212-BE74-69C7-2BD2B64670AF}"/>
              </a:ext>
            </a:extLst>
          </p:cNvPr>
          <p:cNvSpPr txBox="1"/>
          <p:nvPr/>
        </p:nvSpPr>
        <p:spPr>
          <a:xfrm>
            <a:off x="6095534" y="5118283"/>
            <a:ext cx="53650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EDESFEM shows an </a:t>
            </a:r>
            <a:r>
              <a:rPr lang="en-US" altLang="ja-JP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HG創英角ﾎﾟｯﾌﾟ体" panose="040B0A09000000000000" pitchFamily="49" charset="-128"/>
              </a:rPr>
              <a:t>accurate</a:t>
            </a:r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 result.</a:t>
            </a:r>
            <a:b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(The center of the side sill is Green.)</a:t>
            </a:r>
            <a:endParaRPr kumimoji="1"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9888D16-17E9-11F2-9C12-0C93A7849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26" y="1797843"/>
            <a:ext cx="5748338" cy="326231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CFA5A6F-C2ED-8A96-0ECE-99EEA8B836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97842"/>
            <a:ext cx="5748338" cy="326231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087D4DB-8785-2BA4-68B8-CD528D5205E2}"/>
              </a:ext>
            </a:extLst>
          </p:cNvPr>
          <p:cNvSpPr txBox="1"/>
          <p:nvPr/>
        </p:nvSpPr>
        <p:spPr>
          <a:xfrm>
            <a:off x="334434" y="1193847"/>
            <a:ext cx="265624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Standard</a:t>
            </a:r>
            <a:r>
              <a:rPr lang="ja-JP" altLang="en-US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 </a:t>
            </a:r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FEM (FEM-T4)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148C221-3A30-9C78-BB9C-5B5D0A48599B}"/>
              </a:ext>
            </a:extLst>
          </p:cNvPr>
          <p:cNvSpPr txBox="1"/>
          <p:nvPr/>
        </p:nvSpPr>
        <p:spPr>
          <a:xfrm>
            <a:off x="6095534" y="1199774"/>
            <a:ext cx="2916790" cy="400110"/>
          </a:xfrm>
          <a:prstGeom prst="rect">
            <a:avLst/>
          </a:prstGeom>
          <a:solidFill>
            <a:srgbClr val="E48D48"/>
          </a:solidFill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HG創英角ﾎﾟｯﾌﾟ体" panose="040B0A09000000000000" pitchFamily="49" charset="-128"/>
              </a:rPr>
              <a:t>EDESFEM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ES-FEM-T4)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794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Actual Line Analysis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53E7F4-96DD-438F-8514-CBEFD7904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Film Thickness Distribution on the side sill part with </a:t>
            </a:r>
            <a:r>
              <a:rPr lang="en-US" altLang="ja-JP" b="1" i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10M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Element Mesh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539459E-8BE9-491E-9708-0B2D7D50D69D}"/>
              </a:ext>
            </a:extLst>
          </p:cNvPr>
          <p:cNvSpPr txBox="1"/>
          <p:nvPr/>
        </p:nvSpPr>
        <p:spPr>
          <a:xfrm>
            <a:off x="9516380" y="4218227"/>
            <a:ext cx="88197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参照解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F5E3BE4-D045-26A8-3CD1-1EBAE458123A}"/>
              </a:ext>
            </a:extLst>
          </p:cNvPr>
          <p:cNvSpPr txBox="1"/>
          <p:nvPr/>
        </p:nvSpPr>
        <p:spPr>
          <a:xfrm>
            <a:off x="83332" y="5154287"/>
            <a:ext cx="6012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Standard FEM shows </a:t>
            </a:r>
            <a:r>
              <a:rPr lang="en-US" altLang="ja-JP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HG創英角ﾎﾟｯﾌﾟ体" panose="040B0A09000000000000" pitchFamily="49" charset="-128"/>
              </a:rPr>
              <a:t>a massively thicker </a:t>
            </a:r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result.</a:t>
            </a:r>
            <a:b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(The center of the side sill is Red.)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C155EC6-0212-BE74-69C7-2BD2B64670AF}"/>
              </a:ext>
            </a:extLst>
          </p:cNvPr>
          <p:cNvSpPr txBox="1"/>
          <p:nvPr/>
        </p:nvSpPr>
        <p:spPr>
          <a:xfrm>
            <a:off x="6095534" y="5118283"/>
            <a:ext cx="53650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EDESFEM shows </a:t>
            </a:r>
            <a:r>
              <a:rPr lang="en-US" altLang="ja-JP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HG創英角ﾎﾟｯﾌﾟ体" panose="040B0A09000000000000" pitchFamily="49" charset="-128"/>
              </a:rPr>
              <a:t>a little thicker </a:t>
            </a:r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result.</a:t>
            </a:r>
            <a:b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(The center of the side sill is Yellow.)</a:t>
            </a:r>
            <a:endParaRPr kumimoji="1"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7CB00A0-E253-06B2-E83B-F7EE61D2A3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4" y="1797843"/>
            <a:ext cx="5748338" cy="326231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02832C3-1888-556C-D13D-59F8556F67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625" y="1798701"/>
            <a:ext cx="5748338" cy="3262313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050EEED-A959-D212-926F-BF6388C95855}"/>
              </a:ext>
            </a:extLst>
          </p:cNvPr>
          <p:cNvGrpSpPr/>
          <p:nvPr/>
        </p:nvGrpSpPr>
        <p:grpSpPr>
          <a:xfrm>
            <a:off x="2315580" y="2600908"/>
            <a:ext cx="5904656" cy="2124236"/>
            <a:chOff x="791580" y="2600908"/>
            <a:chExt cx="5904656" cy="2124236"/>
          </a:xfrm>
        </p:grpSpPr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97D78889-EA05-8995-6619-32CB577B37B1}"/>
                </a:ext>
              </a:extLst>
            </p:cNvPr>
            <p:cNvSpPr txBox="1"/>
            <p:nvPr/>
          </p:nvSpPr>
          <p:spPr>
            <a:xfrm>
              <a:off x="1866564" y="2600908"/>
              <a:ext cx="3764877" cy="10156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rgbClr val="FF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>
                  <a:solidFill>
                    <a:srgbClr val="FF00FF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A comparison of the time-history</a:t>
              </a:r>
              <a:br>
                <a:rPr lang="en-US" altLang="ja-JP" sz="2000" dirty="0">
                  <a:solidFill>
                    <a:srgbClr val="FF00FF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</a:br>
              <a:r>
                <a:rPr lang="en-US" altLang="ja-JP" sz="2000" dirty="0">
                  <a:solidFill>
                    <a:srgbClr val="FF00FF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of the film thickness at this point</a:t>
              </a:r>
              <a:br>
                <a:rPr lang="en-US" altLang="ja-JP" sz="2000" dirty="0">
                  <a:solidFill>
                    <a:srgbClr val="FF00FF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</a:br>
              <a:r>
                <a:rPr lang="en-US" altLang="ja-JP" sz="2000" dirty="0">
                  <a:solidFill>
                    <a:srgbClr val="FF00FF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is shown on the next page.</a:t>
              </a:r>
              <a:endParaRPr lang="ja-JP" altLang="en-US" sz="2000" dirty="0">
                <a:solidFill>
                  <a:srgbClr val="FF00FF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  <p:sp>
          <p:nvSpPr>
            <p:cNvPr id="16" name="楕円 15">
              <a:extLst>
                <a:ext uri="{FF2B5EF4-FFF2-40B4-BE49-F238E27FC236}">
                  <a16:creationId xmlns:a16="http://schemas.microsoft.com/office/drawing/2014/main" id="{AE60DEE2-3403-C058-5267-4EC25B0A1A54}"/>
                </a:ext>
              </a:extLst>
            </p:cNvPr>
            <p:cNvSpPr/>
            <p:nvPr/>
          </p:nvSpPr>
          <p:spPr>
            <a:xfrm>
              <a:off x="791580" y="4581128"/>
              <a:ext cx="144016" cy="144016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楕円 16">
              <a:extLst>
                <a:ext uri="{FF2B5EF4-FFF2-40B4-BE49-F238E27FC236}">
                  <a16:creationId xmlns:a16="http://schemas.microsoft.com/office/drawing/2014/main" id="{DE2B04E6-F110-7B5A-4F03-F35C8380043E}"/>
                </a:ext>
              </a:extLst>
            </p:cNvPr>
            <p:cNvSpPr/>
            <p:nvPr/>
          </p:nvSpPr>
          <p:spPr>
            <a:xfrm>
              <a:off x="6552220" y="4581128"/>
              <a:ext cx="144016" cy="144016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B5370790-9E7A-A978-AEB6-822B0E6C5D27}"/>
                </a:ext>
              </a:extLst>
            </p:cNvPr>
            <p:cNvCxnSpPr>
              <a:cxnSpLocks/>
              <a:stCxn id="14" idx="1"/>
              <a:endCxn id="16" idx="7"/>
            </p:cNvCxnSpPr>
            <p:nvPr/>
          </p:nvCxnSpPr>
          <p:spPr>
            <a:xfrm flipH="1">
              <a:off x="914505" y="3108740"/>
              <a:ext cx="952059" cy="1493479"/>
            </a:xfrm>
            <a:prstGeom prst="straightConnector1">
              <a:avLst/>
            </a:prstGeom>
            <a:ln w="1905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62C3CBEE-FC23-D5B3-823E-93B26AB11419}"/>
                </a:ext>
              </a:extLst>
            </p:cNvPr>
            <p:cNvCxnSpPr>
              <a:cxnSpLocks/>
              <a:stCxn id="14" idx="3"/>
              <a:endCxn id="17" idx="1"/>
            </p:cNvCxnSpPr>
            <p:nvPr/>
          </p:nvCxnSpPr>
          <p:spPr>
            <a:xfrm>
              <a:off x="5631441" y="3108740"/>
              <a:ext cx="941870" cy="1493479"/>
            </a:xfrm>
            <a:prstGeom prst="straightConnector1">
              <a:avLst/>
            </a:prstGeom>
            <a:ln w="1905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E9AC81C-989E-45C5-EB3B-CE9910042892}"/>
              </a:ext>
            </a:extLst>
          </p:cNvPr>
          <p:cNvSpPr txBox="1"/>
          <p:nvPr/>
        </p:nvSpPr>
        <p:spPr>
          <a:xfrm>
            <a:off x="334434" y="1193847"/>
            <a:ext cx="265624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Standard FEM (FEM-T4)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2D9C7F4-63D9-F468-37DC-802AE5000B6A}"/>
              </a:ext>
            </a:extLst>
          </p:cNvPr>
          <p:cNvSpPr txBox="1"/>
          <p:nvPr/>
        </p:nvSpPr>
        <p:spPr>
          <a:xfrm>
            <a:off x="6095534" y="1199774"/>
            <a:ext cx="2916790" cy="400110"/>
          </a:xfrm>
          <a:prstGeom prst="rect">
            <a:avLst/>
          </a:prstGeom>
          <a:solidFill>
            <a:srgbClr val="E48D48"/>
          </a:solidFill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HG創英角ﾎﾟｯﾌﾟ体" panose="040B0A09000000000000" pitchFamily="49" charset="-128"/>
              </a:rPr>
              <a:t>EDESFEM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ES-FEM-T4)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157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random/>
      </p:transition>
    </mc:Choice>
    <mc:Fallback xmlns="">
      <p:transition advClick="0" advTm="1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4B6C3C6-37EA-4B09-BBCC-BBC5E18DC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Importance of ED</a:t>
            </a:r>
            <a:endParaRPr kumimoji="1"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3A2A2B80-C321-47D0-93F7-DED472724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dirty="0">
              <a:latin typeface="Calibri" panose="020F0502020204030204" pitchFamily="34" charset="0"/>
            </a:endParaRPr>
          </a:p>
          <a:p>
            <a:endParaRPr lang="en-US" altLang="ja-JP" dirty="0">
              <a:latin typeface="Calibri" panose="020F0502020204030204" pitchFamily="34" charset="0"/>
            </a:endParaRPr>
          </a:p>
          <a:p>
            <a:endParaRPr lang="en-US" altLang="ja-JP" dirty="0">
              <a:latin typeface="Calibri" panose="020F0502020204030204" pitchFamily="34" charset="0"/>
            </a:endParaRPr>
          </a:p>
          <a:p>
            <a:endParaRPr lang="en-US" altLang="ja-JP" dirty="0">
              <a:latin typeface="Calibri" panose="020F0502020204030204" pitchFamily="34" charset="0"/>
            </a:endParaRPr>
          </a:p>
          <a:p>
            <a:endParaRPr lang="en-US" altLang="ja-JP" dirty="0">
              <a:latin typeface="Calibri" panose="020F0502020204030204" pitchFamily="34" charset="0"/>
            </a:endParaRPr>
          </a:p>
          <a:p>
            <a:endParaRPr lang="en-US" altLang="ja-JP" dirty="0">
              <a:latin typeface="Calibri" panose="020F0502020204030204" pitchFamily="34" charset="0"/>
            </a:endParaRPr>
          </a:p>
          <a:p>
            <a:r>
              <a:rPr lang="en-US" altLang="ja-JP" sz="2400" dirty="0">
                <a:latin typeface="Calibri" panose="020F0502020204030204" pitchFamily="34" charset="0"/>
              </a:rPr>
              <a:t>Inspections of the safety and structural health of cars (e.g., crash tests) are usually performed with new cars without corrosion.</a:t>
            </a:r>
          </a:p>
          <a:p>
            <a:r>
              <a:rPr lang="en-US" altLang="ja-JP" sz="2400" dirty="0">
                <a:latin typeface="Calibri" panose="020F0502020204030204" pitchFamily="34" charset="0"/>
              </a:rPr>
              <a:t>However, </a:t>
            </a:r>
            <a:r>
              <a:rPr lang="en-US" altLang="ja-JP" sz="2400" dirty="0">
                <a:solidFill>
                  <a:srgbClr val="C00000"/>
                </a:solidFill>
                <a:latin typeface="Calibri" panose="020F0502020204030204" pitchFamily="34" charset="0"/>
              </a:rPr>
              <a:t>corrosion</a:t>
            </a:r>
            <a:r>
              <a:rPr lang="en-US" altLang="ja-JP" sz="2400" dirty="0">
                <a:latin typeface="Calibri" panose="020F0502020204030204" pitchFamily="34" charset="0"/>
              </a:rPr>
              <a:t> significantly </a:t>
            </a:r>
            <a:r>
              <a:rPr lang="en-US" altLang="ja-JP" sz="2400" dirty="0">
                <a:solidFill>
                  <a:srgbClr val="0000CC"/>
                </a:solidFill>
                <a:latin typeface="Calibri" panose="020F0502020204030204" pitchFamily="34" charset="0"/>
              </a:rPr>
              <a:t>reduces the strength and stiffness </a:t>
            </a:r>
            <a:r>
              <a:rPr lang="en-US" altLang="ja-JP" sz="2400" dirty="0">
                <a:latin typeface="Calibri" panose="020F0502020204030204" pitchFamily="34" charset="0"/>
              </a:rPr>
              <a:t>of a car in reality.</a:t>
            </a:r>
          </a:p>
          <a:p>
            <a:r>
              <a:rPr lang="en-US" altLang="ja-JP" sz="2400" dirty="0">
                <a:latin typeface="Calibri" panose="020F0502020204030204" pitchFamily="34" charset="0"/>
              </a:rPr>
              <a:t>In other words, </a:t>
            </a:r>
            <a:r>
              <a:rPr lang="en-US" altLang="ja-JP" sz="2400" dirty="0">
                <a:solidFill>
                  <a:srgbClr val="C00000"/>
                </a:solidFill>
                <a:latin typeface="Calibri" panose="020F0502020204030204" pitchFamily="34" charset="0"/>
              </a:rPr>
              <a:t>corrosion</a:t>
            </a:r>
            <a:r>
              <a:rPr lang="en-US" altLang="ja-JP" sz="2400" dirty="0">
                <a:latin typeface="Calibri" panose="020F0502020204030204" pitchFamily="34" charset="0"/>
              </a:rPr>
              <a:t> can easily </a:t>
            </a:r>
            <a:r>
              <a:rPr lang="en-US" altLang="ja-JP" sz="2400" dirty="0">
                <a:solidFill>
                  <a:srgbClr val="0000CC"/>
                </a:solidFill>
                <a:latin typeface="Calibri" panose="020F0502020204030204" pitchFamily="34" charset="0"/>
              </a:rPr>
              <a:t>spoil the value of the inspections </a:t>
            </a:r>
            <a:r>
              <a:rPr lang="en-US" altLang="ja-JP" sz="2400" dirty="0">
                <a:latin typeface="Calibri" panose="020F0502020204030204" pitchFamily="34" charset="0"/>
              </a:rPr>
              <a:t>with new cars.</a:t>
            </a:r>
          </a:p>
          <a:p>
            <a:pPr marL="0" indent="0">
              <a:buNone/>
            </a:pPr>
            <a:br>
              <a:rPr lang="en-US" altLang="ja-JP" sz="2400" dirty="0">
                <a:latin typeface="Calibri" panose="020F0502020204030204" pitchFamily="34" charset="0"/>
              </a:rPr>
            </a:br>
            <a:endParaRPr lang="en-US" altLang="ja-JP" sz="2400" dirty="0">
              <a:latin typeface="Calibri" panose="020F050202020403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807EFCC-AD10-4AFA-BD81-8C7FBA253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67CCCF7-495C-44D4-8BC1-667AB03ECC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1" b="13372"/>
          <a:stretch/>
        </p:blipFill>
        <p:spPr>
          <a:xfrm>
            <a:off x="2855640" y="620688"/>
            <a:ext cx="6502812" cy="28933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四角形: 角を丸くする 8">
                <a:extLst>
                  <a:ext uri="{FF2B5EF4-FFF2-40B4-BE49-F238E27FC236}">
                    <a16:creationId xmlns:a16="http://schemas.microsoft.com/office/drawing/2014/main" id="{4B408949-471E-4EEC-BA00-005CBAE7393F}"/>
                  </a:ext>
                </a:extLst>
              </p:cNvPr>
              <p:cNvSpPr/>
              <p:nvPr/>
            </p:nvSpPr>
            <p:spPr>
              <a:xfrm>
                <a:off x="1786219" y="5517722"/>
                <a:ext cx="8641654" cy="549843"/>
              </a:xfrm>
              <a:prstGeom prst="roundRect">
                <a:avLst>
                  <a:gd name="adj" fmla="val 33223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chemeClr val="tx1"/>
                </a:solidFill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rPr>
                      <m:t>∴</m:t>
                    </m:r>
                  </m:oMath>
                </a14:m>
                <a:r>
                  <a:rPr lang="en-US" altLang="ja-JP" sz="2400" dirty="0">
                    <a:latin typeface="Calibri" panose="020F0502020204030204" pitchFamily="34" charset="0"/>
                    <a:ea typeface="メイリオ" panose="020B0604030504040204" pitchFamily="50" charset="-128"/>
                    <a:cs typeface="Calibri" panose="020F0502020204030204" pitchFamily="34" charset="0"/>
                  </a:rPr>
                  <a:t> ED is critical to the safety and structural health of carbodies.</a:t>
                </a:r>
              </a:p>
            </p:txBody>
          </p:sp>
        </mc:Choice>
        <mc:Fallback xmlns="">
          <p:sp>
            <p:nvSpPr>
              <p:cNvPr id="9" name="四角形: 角を丸くする 8">
                <a:extLst>
                  <a:ext uri="{FF2B5EF4-FFF2-40B4-BE49-F238E27FC236}">
                    <a16:creationId xmlns:a16="http://schemas.microsoft.com/office/drawing/2014/main" id="{4B408949-471E-4EEC-BA00-005CBAE739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219" y="5517722"/>
                <a:ext cx="8641654" cy="549843"/>
              </a:xfrm>
              <a:prstGeom prst="roundRect">
                <a:avLst>
                  <a:gd name="adj" fmla="val 33223"/>
                </a:avLst>
              </a:prstGeom>
              <a:blipFill>
                <a:blip r:embed="rId3"/>
                <a:stretch>
                  <a:fillRect b="-16484"/>
                </a:stretch>
              </a:blipFill>
              <a:ln w="3175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5DCE631-D099-407B-A6CA-340C38583C46}"/>
              </a:ext>
            </a:extLst>
          </p:cNvPr>
          <p:cNvSpPr/>
          <p:nvPr/>
        </p:nvSpPr>
        <p:spPr>
          <a:xfrm>
            <a:off x="7720538" y="3212976"/>
            <a:ext cx="1615827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https://wd40.pk/</a:t>
            </a:r>
            <a:endParaRPr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016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random/>
      </p:transition>
    </mc:Choice>
    <mc:Fallback xmlns="">
      <p:transition advClick="0" advTm="12000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Actual Line Analysis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53E7F4-96DD-438F-8514-CBEFD7904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Comparison of Time-histories of Film Thickness at a Sample Point on Side Sill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1397012" y="5161445"/>
            <a:ext cx="9397043" cy="1190856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en-US" altLang="ja-JP" sz="2400" dirty="0">
                <a:solidFill>
                  <a:srgbClr val="FF0000"/>
                </a:solidFill>
              </a:rPr>
              <a:t>FEM-T4 with 51M </a:t>
            </a:r>
            <a:r>
              <a:rPr lang="en-US" altLang="ja-JP" sz="2400" dirty="0" err="1">
                <a:solidFill>
                  <a:srgbClr val="FF0000"/>
                </a:solidFill>
              </a:rPr>
              <a:t>elems</a:t>
            </a:r>
            <a:r>
              <a:rPr lang="en-US" altLang="ja-JP" sz="2400" dirty="0">
                <a:solidFill>
                  <a:srgbClr val="FF0000"/>
                </a:solidFill>
              </a:rPr>
              <a:t>. </a:t>
            </a:r>
            <a:r>
              <a:rPr lang="en-US" altLang="ja-JP" sz="2400" dirty="0">
                <a:solidFill>
                  <a:schemeClr val="tx1"/>
                </a:solidFill>
              </a:rPr>
              <a:t>and </a:t>
            </a:r>
            <a:r>
              <a:rPr lang="en-US" altLang="ja-JP" sz="2400" dirty="0">
                <a:solidFill>
                  <a:srgbClr val="0000CC"/>
                </a:solidFill>
              </a:rPr>
              <a:t>ES-FEM-T4 with 10M </a:t>
            </a:r>
            <a:r>
              <a:rPr lang="en-US" altLang="ja-JP" sz="2400" dirty="0" err="1">
                <a:solidFill>
                  <a:srgbClr val="0000CC"/>
                </a:solidFill>
              </a:rPr>
              <a:t>elems</a:t>
            </a:r>
            <a:r>
              <a:rPr lang="en-US" altLang="ja-JP" sz="2400" dirty="0">
                <a:solidFill>
                  <a:schemeClr val="tx1"/>
                </a:solidFill>
              </a:rPr>
              <a:t>.</a:t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en-US" altLang="ja-JP" sz="2400" dirty="0">
                <a:solidFill>
                  <a:schemeClr val="tx1"/>
                </a:solidFill>
              </a:rPr>
              <a:t>has almost comparable accuracy.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en-US" altLang="ja-JP" sz="2400" dirty="0">
                <a:solidFill>
                  <a:srgbClr val="008000"/>
                </a:solidFill>
              </a:rPr>
              <a:t>ES-FEM-T4 with 16M </a:t>
            </a:r>
            <a:r>
              <a:rPr lang="en-US" altLang="ja-JP" sz="2400" dirty="0" err="1">
                <a:solidFill>
                  <a:srgbClr val="008000"/>
                </a:solidFill>
              </a:rPr>
              <a:t>elems</a:t>
            </a:r>
            <a:r>
              <a:rPr lang="en-US" altLang="ja-JP" sz="2400" dirty="0">
                <a:solidFill>
                  <a:srgbClr val="008000"/>
                </a:solidFill>
              </a:rPr>
              <a:t>. </a:t>
            </a:r>
            <a:r>
              <a:rPr lang="en-US" altLang="ja-JP" sz="2400" dirty="0">
                <a:solidFill>
                  <a:schemeClr val="tx1"/>
                </a:solidFill>
              </a:rPr>
              <a:t>gives a practically converged result.</a:t>
            </a:r>
            <a:endParaRPr lang="ja-JP" altLang="en-US" sz="24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9427092C-E314-4029-B591-B0307652C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51589" y="1070712"/>
            <a:ext cx="7187611" cy="406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8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random/>
      </p:transition>
    </mc:Choice>
    <mc:Fallback xmlns="">
      <p:transition advClick="0" advTm="12000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Comparison of Calculation Time</a:t>
            </a:r>
          </a:p>
          <a:p>
            <a:pPr marL="0" indent="0" algn="r">
              <a:buNone/>
            </a:pPr>
            <a:r>
              <a:rPr lang="en-US" altLang="ja-JP" sz="2400" dirty="0">
                <a:latin typeface="+mn-lt"/>
              </a:rPr>
              <a:t>On a cluster (64 CPUs: 896 cores of Intel Xeon E5-2680 v4 on TSUBAME3.0)</a:t>
            </a:r>
          </a:p>
          <a:p>
            <a:endParaRPr lang="en-US" altLang="ja-JP" sz="2400" dirty="0">
              <a:latin typeface="+mn-lt"/>
            </a:endParaRPr>
          </a:p>
          <a:p>
            <a:endParaRPr lang="en-US" altLang="ja-JP" sz="2400" dirty="0">
              <a:latin typeface="+mn-lt"/>
            </a:endParaRPr>
          </a:p>
          <a:p>
            <a:endParaRPr lang="en-US" altLang="ja-JP" sz="2400" dirty="0">
              <a:latin typeface="+mn-lt"/>
            </a:endParaRPr>
          </a:p>
          <a:p>
            <a:endParaRPr lang="en-US" altLang="ja-JP" sz="2400" dirty="0">
              <a:latin typeface="+mn-lt"/>
            </a:endParaRPr>
          </a:p>
          <a:p>
            <a:pPr marL="0" indent="0">
              <a:buNone/>
            </a:pPr>
            <a:endParaRPr lang="en-US" altLang="ja-JP" sz="2400" dirty="0">
              <a:latin typeface="+mn-lt"/>
            </a:endParaRPr>
          </a:p>
          <a:p>
            <a:r>
              <a:rPr lang="en-US" altLang="ja-JP" sz="2400" dirty="0">
                <a:latin typeface="+mn-lt"/>
              </a:rPr>
              <a:t>With the same mesh, ES-FEM-T4 is slower than FEM by x1.5.</a:t>
            </a:r>
          </a:p>
          <a:p>
            <a:r>
              <a:rPr lang="en-US" altLang="ja-JP" sz="2400" dirty="0">
                <a:latin typeface="+mn-lt"/>
              </a:rPr>
              <a:t>For the same accuracy, ES-FEM-T4 is faster than FEM by x3.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Actual Line Analysis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086042"/>
              </p:ext>
            </p:extLst>
          </p:nvPr>
        </p:nvGraphicFramePr>
        <p:xfrm>
          <a:off x="2804592" y="1486468"/>
          <a:ext cx="6582816" cy="2194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94272">
                  <a:extLst>
                    <a:ext uri="{9D8B030D-6E8A-4147-A177-3AD203B41FA5}">
                      <a16:colId xmlns:a16="http://schemas.microsoft.com/office/drawing/2014/main" val="782426800"/>
                    </a:ext>
                  </a:extLst>
                </a:gridCol>
                <a:gridCol w="2194272">
                  <a:extLst>
                    <a:ext uri="{9D8B030D-6E8A-4147-A177-3AD203B41FA5}">
                      <a16:colId xmlns:a16="http://schemas.microsoft.com/office/drawing/2014/main" val="1708347068"/>
                    </a:ext>
                  </a:extLst>
                </a:gridCol>
                <a:gridCol w="2194272">
                  <a:extLst>
                    <a:ext uri="{9D8B030D-6E8A-4147-A177-3AD203B41FA5}">
                      <a16:colId xmlns:a16="http://schemas.microsoft.com/office/drawing/2014/main" val="38293239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# of Elements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Standard FEM</a:t>
                      </a:r>
                      <a:br>
                        <a:rPr kumimoji="1" lang="en-US" altLang="ja-JP" sz="2400" dirty="0"/>
                      </a:br>
                      <a:r>
                        <a:rPr kumimoji="1" lang="en-US" altLang="ja-JP" sz="2400" dirty="0"/>
                        <a:t>(FEM-T4)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EDESFEM</a:t>
                      </a:r>
                      <a:br>
                        <a:rPr lang="en-US" altLang="ja-JP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</a:br>
                      <a:r>
                        <a:rPr lang="en-US" altLang="ja-JP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(</a:t>
                      </a:r>
                      <a:r>
                        <a:rPr kumimoji="1" lang="en-US" altLang="ja-JP" sz="2400" dirty="0"/>
                        <a:t>ES-FEM-T4)</a:t>
                      </a:r>
                      <a:endParaRPr kumimoji="1" lang="ja-JP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6346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10</a:t>
                      </a:r>
                      <a:r>
                        <a:rPr kumimoji="1" lang="en-US" altLang="ja-JP" sz="2400" baseline="0" dirty="0"/>
                        <a:t>M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1.6 h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1.9 h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8767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16M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2.3 h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3.4 h</a:t>
                      </a:r>
                      <a:endParaRPr kumimoji="1" lang="ja-JP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8127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51M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6.0 h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8.5 h</a:t>
                      </a:r>
                      <a:endParaRPr kumimoji="1" lang="ja-JP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5589058"/>
                  </a:ext>
                </a:extLst>
              </a:tr>
            </a:tbl>
          </a:graphicData>
        </a:graphic>
      </p:graphicFrame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38CAE03-210D-41B5-9460-AC5306B242F5}"/>
              </a:ext>
            </a:extLst>
          </p:cNvPr>
          <p:cNvGrpSpPr/>
          <p:nvPr/>
        </p:nvGrpSpPr>
        <p:grpSpPr>
          <a:xfrm>
            <a:off x="6816080" y="2326721"/>
            <a:ext cx="834610" cy="1448986"/>
            <a:chOff x="6270706" y="2120318"/>
            <a:chExt cx="864096" cy="1731536"/>
          </a:xfrm>
        </p:grpSpPr>
        <p:cxnSp>
          <p:nvCxnSpPr>
            <p:cNvPr id="7" name="直線矢印コネクタ 6"/>
            <p:cNvCxnSpPr/>
            <p:nvPr/>
          </p:nvCxnSpPr>
          <p:spPr>
            <a:xfrm flipH="1">
              <a:off x="6270706" y="2361929"/>
              <a:ext cx="864096" cy="1224136"/>
            </a:xfrm>
            <a:prstGeom prst="straightConnector1">
              <a:avLst/>
            </a:prstGeom>
            <a:ln>
              <a:solidFill>
                <a:srgbClr val="0000CC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 rot="18579974">
              <a:off x="5842988" y="2619638"/>
              <a:ext cx="1731536" cy="7328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>
                  <a:solidFill>
                    <a:srgbClr val="0000CC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Comparable</a:t>
              </a:r>
              <a:br>
                <a:rPr lang="en-US" altLang="ja-JP" sz="2000" dirty="0">
                  <a:solidFill>
                    <a:srgbClr val="0000CC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</a:br>
              <a:r>
                <a:rPr lang="en-US" altLang="ja-JP" sz="2000" dirty="0">
                  <a:solidFill>
                    <a:srgbClr val="0000CC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Accuracy</a:t>
              </a:r>
              <a:endParaRPr lang="ja-JP" altLang="en-US" sz="2000" dirty="0">
                <a:solidFill>
                  <a:srgbClr val="0000CC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6" name="角丸四角形 12">
            <a:extLst>
              <a:ext uri="{FF2B5EF4-FFF2-40B4-BE49-F238E27FC236}">
                <a16:creationId xmlns:a16="http://schemas.microsoft.com/office/drawing/2014/main" id="{211DD002-0BAF-06CB-556D-356211690F67}"/>
              </a:ext>
            </a:extLst>
          </p:cNvPr>
          <p:cNvSpPr/>
          <p:nvPr/>
        </p:nvSpPr>
        <p:spPr>
          <a:xfrm>
            <a:off x="1775520" y="4653136"/>
            <a:ext cx="8640960" cy="1332148"/>
          </a:xfrm>
          <a:prstGeom prst="roundRect">
            <a:avLst>
              <a:gd name="adj" fmla="val 24639"/>
            </a:avLst>
          </a:prstGeom>
          <a:solidFill>
            <a:srgbClr val="4DFFC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cs typeface="Calibri" panose="020F0502020204030204" pitchFamily="34" charset="0"/>
              </a:rPr>
              <a:t>For the simulations of actual ED lines with parallel computing, </a:t>
            </a:r>
            <a:br>
              <a:rPr lang="en-US" altLang="ja-JP" sz="2400" dirty="0">
                <a:solidFill>
                  <a:schemeClr val="tx1"/>
                </a:solidFill>
                <a:cs typeface="Calibri" panose="020F0502020204030204" pitchFamily="34" charset="0"/>
              </a:rPr>
            </a:br>
            <a:r>
              <a:rPr lang="en-US" altLang="ja-JP" sz="2400" dirty="0">
                <a:solidFill>
                  <a:schemeClr val="tx1"/>
                </a:solidFill>
                <a:cs typeface="Calibri" panose="020F0502020204030204" pitchFamily="34" charset="0"/>
              </a:rPr>
              <a:t>ES-FEM-T4 adopted by EDESFEM is much more efficient </a:t>
            </a:r>
            <a:br>
              <a:rPr lang="en-US" altLang="ja-JP" sz="2400" dirty="0">
                <a:solidFill>
                  <a:schemeClr val="tx1"/>
                </a:solidFill>
                <a:cs typeface="Calibri" panose="020F0502020204030204" pitchFamily="34" charset="0"/>
              </a:rPr>
            </a:br>
            <a:r>
              <a:rPr lang="en-US" altLang="ja-JP" sz="2400" dirty="0">
                <a:solidFill>
                  <a:schemeClr val="tx1"/>
                </a:solidFill>
                <a:cs typeface="Calibri" panose="020F0502020204030204" pitchFamily="34" charset="0"/>
              </a:rPr>
              <a:t>than FEM-T4.</a:t>
            </a:r>
            <a:endParaRPr lang="en-US" altLang="ja-JP" sz="2400" dirty="0">
              <a:solidFill>
                <a:schemeClr val="tx1"/>
              </a:solidFill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35FD80F-85ED-6FFD-70C6-5DFFC90FFB5E}"/>
              </a:ext>
            </a:extLst>
          </p:cNvPr>
          <p:cNvSpPr txBox="1"/>
          <p:nvPr/>
        </p:nvSpPr>
        <p:spPr>
          <a:xfrm>
            <a:off x="9480376" y="2528905"/>
            <a:ext cx="2268252" cy="92333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An actual line analysis </a:t>
            </a:r>
            <a:b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of a single-body entry </a:t>
            </a:r>
            <a:b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takes only a few hours.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804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random/>
      </p:transition>
    </mc:Choice>
    <mc:Fallback xmlns="">
      <p:transition advClick="0" advTm="12000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A4E0C3-AEA9-4B61-96FD-E2C500C46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Actual Line Analysis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C6E932F-BBE8-44A5-B7CC-5E023101B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Strong Scaling Test (with 10M Element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Mesh)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0" indent="0" algn="r">
              <a:buNone/>
            </a:pPr>
            <a:r>
              <a:rPr lang="en-US" altLang="ja-JP" sz="2400" dirty="0">
                <a:latin typeface="+mn-lt"/>
              </a:rPr>
              <a:t>On a cluster (up to 64 CPUs: 896 cores of Intel Xeon E5-2680 v4 on TSUBAME3.0)</a:t>
            </a:r>
          </a:p>
          <a:p>
            <a:endParaRPr lang="en-US" altLang="ja-JP" sz="1200" dirty="0">
              <a:latin typeface="+mn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D551D26-9ADF-41D9-BC42-11CE53EC2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sp>
        <p:nvSpPr>
          <p:cNvPr id="5" name="角丸四角形 12">
            <a:extLst>
              <a:ext uri="{FF2B5EF4-FFF2-40B4-BE49-F238E27FC236}">
                <a16:creationId xmlns:a16="http://schemas.microsoft.com/office/drawing/2014/main" id="{4F3CB6DF-A26B-4DA3-B9C0-08FC8EA053AA}"/>
              </a:ext>
            </a:extLst>
          </p:cNvPr>
          <p:cNvSpPr/>
          <p:nvPr/>
        </p:nvSpPr>
        <p:spPr>
          <a:xfrm>
            <a:off x="1775519" y="5229200"/>
            <a:ext cx="8640961" cy="612068"/>
          </a:xfrm>
          <a:prstGeom prst="roundRect">
            <a:avLst>
              <a:gd name="adj" fmla="val 24639"/>
            </a:avLst>
          </a:prstGeom>
          <a:solidFill>
            <a:srgbClr val="4DFFC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US" altLang="ja-JP" sz="2400" dirty="0">
                <a:ea typeface="メイリオ" panose="020B0604030504040204" pitchFamily="50" charset="-128"/>
              </a:rPr>
              <a:t>EDESFEM </a:t>
            </a:r>
            <a:r>
              <a:rPr lang="en-US" altLang="ja-JP" sz="2400" dirty="0">
                <a:solidFill>
                  <a:schemeClr val="tx1"/>
                </a:solidFill>
              </a:rPr>
              <a:t>scales to some extent up to 64 CPUs at least.</a:t>
            </a:r>
          </a:p>
        </p:txBody>
      </p:sp>
      <p:pic>
        <p:nvPicPr>
          <p:cNvPr id="7" name="グラフィックス 6">
            <a:extLst>
              <a:ext uri="{FF2B5EF4-FFF2-40B4-BE49-F238E27FC236}">
                <a16:creationId xmlns:a16="http://schemas.microsoft.com/office/drawing/2014/main" id="{6256358C-719A-45E6-AE7C-B7C84EBC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09762" y="1448780"/>
            <a:ext cx="6609808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7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random/>
      </p:transition>
    </mc:Choice>
    <mc:Fallback xmlns="">
      <p:transition advClick="0" advTm="12000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AA40B653-59B7-B025-EE1E-994BACE111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EDESFEM</a:t>
            </a:r>
            <a:br>
              <a:rPr lang="en-US" altLang="ja-JP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en-US" altLang="ja-JP" dirty="0"/>
              <a:t>Validation Example 1</a:t>
            </a:r>
            <a:br>
              <a:rPr lang="en-US" altLang="ja-JP" dirty="0"/>
            </a:br>
            <a:br>
              <a:rPr lang="en-US" altLang="ja-JP" dirty="0"/>
            </a:br>
            <a:r>
              <a:rPr lang="en-US" altLang="ja-JP" dirty="0"/>
              <a:t>4-Plate Box Test/Simulation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8F2EF7D-4584-3974-952B-60569D1D4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6281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random/>
      </p:transition>
    </mc:Choice>
    <mc:Fallback xmlns="">
      <p:transition advClick="0" advTm="4000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6FE824-794F-4448-8BC2-56C02C1F9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4-Plate Box Test/Simulation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CD7E9E8-4F3D-4D6F-8F1D-98D96E47E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Overview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0250370-A6D0-4A01-A9C9-0A608A603B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051B6F9-BB30-4C47-9417-15AC41CCD3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1" r="2142"/>
          <a:stretch/>
        </p:blipFill>
        <p:spPr>
          <a:xfrm>
            <a:off x="1077118" y="1117894"/>
            <a:ext cx="5992487" cy="511621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F747051-34B9-4415-8B56-E614F9F70B18}"/>
              </a:ext>
            </a:extLst>
          </p:cNvPr>
          <p:cNvSpPr txBox="1"/>
          <p:nvPr/>
        </p:nvSpPr>
        <p:spPr>
          <a:xfrm>
            <a:off x="5690059" y="2672920"/>
            <a:ext cx="52911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Paint</a:t>
            </a:r>
            <a:endParaRPr kumimoji="1" lang="ja-JP" altLang="en-US" sz="2000" dirty="0">
              <a:solidFill>
                <a:schemeClr val="bg1"/>
              </a:solidFill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0063877F-D820-436B-9DBB-DD5FB1660C69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5124818" y="2826809"/>
            <a:ext cx="565241" cy="38616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FB2E205-2023-48B3-8CF4-0E91065416CD}"/>
              </a:ext>
            </a:extLst>
          </p:cNvPr>
          <p:cNvSpPr txBox="1"/>
          <p:nvPr/>
        </p:nvSpPr>
        <p:spPr>
          <a:xfrm>
            <a:off x="1272390" y="2440335"/>
            <a:ext cx="103061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kumimoji="1" lang="en-US" altLang="ja-JP" sz="2000" dirty="0">
                <a:solidFill>
                  <a:schemeClr val="bg1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Box</a:t>
            </a:r>
            <a:endParaRPr kumimoji="1" lang="ja-JP" altLang="en-US" sz="2000" dirty="0">
              <a:solidFill>
                <a:schemeClr val="bg1"/>
              </a:solidFill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07B30BD4-BD72-4BC3-A2A3-9BC9687ED8E9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2303005" y="2594224"/>
            <a:ext cx="993539" cy="55515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005ECC6-3784-48D2-99EA-67785AE8A647}"/>
              </a:ext>
            </a:extLst>
          </p:cNvPr>
          <p:cNvSpPr txBox="1"/>
          <p:nvPr/>
        </p:nvSpPr>
        <p:spPr>
          <a:xfrm>
            <a:off x="5231903" y="4518555"/>
            <a:ext cx="156689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000" dirty="0">
                <a:solidFill>
                  <a:schemeClr val="bg1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Constant-Temp.</a:t>
            </a:r>
            <a:br>
              <a:rPr lang="en-US" altLang="ja-JP" sz="2000" dirty="0">
                <a:solidFill>
                  <a:schemeClr val="bg1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000" dirty="0">
                <a:solidFill>
                  <a:schemeClr val="bg1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Water Bath</a:t>
            </a:r>
            <a:endParaRPr kumimoji="1" lang="ja-JP" altLang="en-US" sz="2000" dirty="0">
              <a:solidFill>
                <a:schemeClr val="bg1"/>
              </a:solidFill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3C09820-07F0-4CA9-92FB-D1AB452AFB7A}"/>
              </a:ext>
            </a:extLst>
          </p:cNvPr>
          <p:cNvSpPr txBox="1"/>
          <p:nvPr/>
        </p:nvSpPr>
        <p:spPr>
          <a:xfrm>
            <a:off x="3510881" y="4113076"/>
            <a:ext cx="112496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2000" dirty="0" err="1">
                <a:solidFill>
                  <a:schemeClr val="bg1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Cylibder</a:t>
            </a:r>
            <a:br>
              <a:rPr kumimoji="1" lang="en-US" altLang="ja-JP" sz="2000" dirty="0">
                <a:solidFill>
                  <a:schemeClr val="bg1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kumimoji="1" lang="en-US" altLang="ja-JP" sz="2000" dirty="0">
                <a:solidFill>
                  <a:schemeClr val="bg1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(Anode)</a:t>
            </a:r>
            <a:endParaRPr kumimoji="1" lang="ja-JP" altLang="en-US" sz="2000" dirty="0">
              <a:solidFill>
                <a:schemeClr val="bg1"/>
              </a:solidFill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557F9B9D-B941-3A68-82A4-E7A72A073846}"/>
              </a:ext>
            </a:extLst>
          </p:cNvPr>
          <p:cNvGrpSpPr/>
          <p:nvPr/>
        </p:nvGrpSpPr>
        <p:grpSpPr>
          <a:xfrm>
            <a:off x="7562129" y="1104689"/>
            <a:ext cx="3555175" cy="5165128"/>
            <a:chOff x="4391979" y="-359639"/>
            <a:chExt cx="3555175" cy="5165128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E45401C6-6366-9FC9-5885-C0142CCB38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4" t="9149" r="709" b="12175"/>
            <a:stretch/>
          </p:blipFill>
          <p:spPr>
            <a:xfrm rot="16200000" flipH="1" flipV="1">
              <a:off x="3590276" y="442064"/>
              <a:ext cx="5158582" cy="3555175"/>
            </a:xfrm>
            <a:prstGeom prst="rect">
              <a:avLst/>
            </a:prstGeom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3ECAF5D6-B71D-463F-4BBA-4EEB6A4EAB28}"/>
                </a:ext>
              </a:extLst>
            </p:cNvPr>
            <p:cNvSpPr txBox="1"/>
            <p:nvPr/>
          </p:nvSpPr>
          <p:spPr>
            <a:xfrm>
              <a:off x="6922294" y="4405379"/>
              <a:ext cx="10100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The Box</a:t>
              </a:r>
              <a:endParaRPr lang="ja-JP" altLang="en-US" sz="2000" dirty="0"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828BC2A-A8A4-761F-5F11-AA4091972739}"/>
              </a:ext>
            </a:extLst>
          </p:cNvPr>
          <p:cNvSpPr txBox="1"/>
          <p:nvPr/>
        </p:nvSpPr>
        <p:spPr>
          <a:xfrm>
            <a:off x="1078522" y="5818613"/>
            <a:ext cx="1464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Overall view</a:t>
            </a:r>
            <a:endParaRPr kumimoji="1" lang="ja-JP" altLang="en-US" sz="2000" dirty="0">
              <a:solidFill>
                <a:schemeClr val="bg1"/>
              </a:solidFill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0422801-B4D8-DE37-0304-1FEAD159AE0A}"/>
              </a:ext>
            </a:extLst>
          </p:cNvPr>
          <p:cNvSpPr txBox="1"/>
          <p:nvPr/>
        </p:nvSpPr>
        <p:spPr>
          <a:xfrm>
            <a:off x="8019098" y="1072896"/>
            <a:ext cx="1844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Plates(Cathode)</a:t>
            </a:r>
            <a:endParaRPr kumimoji="1"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3451D0E9-063D-F5C1-BC8D-D39A0AFBFC18}"/>
              </a:ext>
            </a:extLst>
          </p:cNvPr>
          <p:cNvCxnSpPr/>
          <p:nvPr/>
        </p:nvCxnSpPr>
        <p:spPr>
          <a:xfrm flipH="1">
            <a:off x="8221162" y="1484784"/>
            <a:ext cx="720080" cy="7560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938672E5-7115-0D01-8038-CCE8FFD6756A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8652284" y="1473006"/>
            <a:ext cx="288958" cy="5291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96D94487-8164-3248-6B5B-BA23E7310421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8941242" y="1473006"/>
            <a:ext cx="719154" cy="2939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713E2822-1A59-4E71-F8D9-8DCAB5A9C4EC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8941242" y="1473006"/>
            <a:ext cx="171866" cy="3800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B36A6F93-B8A3-F0F9-1545-67725C0A0279}"/>
              </a:ext>
            </a:extLst>
          </p:cNvPr>
          <p:cNvSpPr txBox="1"/>
          <p:nvPr/>
        </p:nvSpPr>
        <p:spPr>
          <a:xfrm rot="16200000">
            <a:off x="8686784" y="4199793"/>
            <a:ext cx="88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Spacer</a:t>
            </a:r>
            <a:endParaRPr kumimoji="1"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F4310CC-91B8-373C-4EE2-D4F392B56AF3}"/>
              </a:ext>
            </a:extLst>
          </p:cNvPr>
          <p:cNvSpPr txBox="1"/>
          <p:nvPr/>
        </p:nvSpPr>
        <p:spPr>
          <a:xfrm rot="16200000">
            <a:off x="9204357" y="4111425"/>
            <a:ext cx="88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Spacer</a:t>
            </a:r>
            <a:endParaRPr kumimoji="1"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7E7DC7AE-E26D-1D39-F453-B6FE29AB13A6}"/>
              </a:ext>
            </a:extLst>
          </p:cNvPr>
          <p:cNvSpPr txBox="1"/>
          <p:nvPr/>
        </p:nvSpPr>
        <p:spPr>
          <a:xfrm rot="16200000">
            <a:off x="9721931" y="4021495"/>
            <a:ext cx="88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Spacer</a:t>
            </a:r>
            <a:endParaRPr kumimoji="1"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858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random/>
      </p:transition>
    </mc:Choice>
    <mc:Fallback xmlns="">
      <p:transition advClick="0" advTm="12000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B13B20-C930-4157-93F7-1061781AB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4-Plate Box Test/Simulation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1D7552-F75C-4CC9-8FE9-3646D4A68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Validation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of Surface Potential (left) and Current Density (right)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D7645C8-20CC-4816-85E6-D6508E71B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B03246E7-9DD1-43FE-A9C8-0FCE0D8F07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r="31676"/>
          <a:stretch/>
        </p:blipFill>
        <p:spPr>
          <a:xfrm>
            <a:off x="365803" y="1145262"/>
            <a:ext cx="4506061" cy="4011930"/>
          </a:xfrm>
          <a:prstGeom prst="rect">
            <a:avLst/>
          </a:prstGeom>
        </p:spPr>
      </p:pic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8C00D130-D17E-AF9B-DCC0-2F3EA7DD3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11216" y="1042392"/>
            <a:ext cx="6629400" cy="4114800"/>
          </a:xfrm>
          <a:prstGeom prst="rect">
            <a:avLst/>
          </a:prstGeom>
        </p:spPr>
      </p:pic>
      <p:sp>
        <p:nvSpPr>
          <p:cNvPr id="6" name="角丸四角形 12">
            <a:extLst>
              <a:ext uri="{FF2B5EF4-FFF2-40B4-BE49-F238E27FC236}">
                <a16:creationId xmlns:a16="http://schemas.microsoft.com/office/drawing/2014/main" id="{09EB7A71-B8C9-A4D0-C6C5-FF5BAAA176D0}"/>
              </a:ext>
            </a:extLst>
          </p:cNvPr>
          <p:cNvSpPr/>
          <p:nvPr/>
        </p:nvSpPr>
        <p:spPr>
          <a:xfrm>
            <a:off x="1775520" y="5373216"/>
            <a:ext cx="8640960" cy="792088"/>
          </a:xfrm>
          <a:prstGeom prst="roundRect">
            <a:avLst>
              <a:gd name="adj" fmla="val 24639"/>
            </a:avLst>
          </a:prstGeom>
          <a:solidFill>
            <a:srgbClr val="4DFFC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US" altLang="ja-JP" sz="2400" dirty="0">
                <a:ea typeface="メイリオ" panose="020B0604030504040204" pitchFamily="50" charset="-128"/>
              </a:rPr>
              <a:t>The simulated results are agreed with the experiment results</a:t>
            </a:r>
            <a:br>
              <a:rPr lang="en-US" altLang="ja-JP" sz="2400" dirty="0">
                <a:ea typeface="メイリオ" panose="020B0604030504040204" pitchFamily="50" charset="-128"/>
              </a:rPr>
            </a:br>
            <a:r>
              <a:rPr lang="en-US" altLang="ja-JP" sz="2400" dirty="0">
                <a:ea typeface="メイリオ" panose="020B0604030504040204" pitchFamily="50" charset="-128"/>
              </a:rPr>
              <a:t>in practical accuracy.</a:t>
            </a:r>
            <a:endParaRPr lang="en-US" altLang="ja-JP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42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random/>
      </p:transition>
    </mc:Choice>
    <mc:Fallback xmlns="">
      <p:transition advClick="0" advTm="12000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B13B20-C930-4157-93F7-1061781AB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4-Plate Box Test/Simulation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1D7552-F75C-4CC9-8FE9-3646D4A68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Validation of Film Thickness</a:t>
            </a:r>
            <a:endParaRPr lang="en-US" altLang="ja-JP" sz="2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D7645C8-20CC-4816-85E6-D6508E71B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36</a:t>
            </a:fld>
            <a:endParaRPr lang="ja-JP" altLang="en-US" dirty="0"/>
          </a:p>
        </p:txBody>
      </p:sp>
      <p:sp>
        <p:nvSpPr>
          <p:cNvPr id="5" name="角丸四角形 5">
            <a:extLst>
              <a:ext uri="{FF2B5EF4-FFF2-40B4-BE49-F238E27FC236}">
                <a16:creationId xmlns:a16="http://schemas.microsoft.com/office/drawing/2014/main" id="{62A1DE41-025A-424B-9C04-3EDD23CAEF2B}"/>
              </a:ext>
            </a:extLst>
          </p:cNvPr>
          <p:cNvSpPr/>
          <p:nvPr/>
        </p:nvSpPr>
        <p:spPr>
          <a:xfrm>
            <a:off x="1055440" y="5013176"/>
            <a:ext cx="10081119" cy="12209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altLang="ja-JP" sz="2400" dirty="0">
                <a:ea typeface="メイリオ" panose="020B0604030504040204" pitchFamily="50" charset="-128"/>
              </a:rPr>
              <a:t>Although the accuracy of the innermost surface (G-Face) remains an issue (maximum error of 3 μm), the accuracy of the other surfaces </a:t>
            </a:r>
            <a:br>
              <a:rPr lang="en-US" altLang="ja-JP" sz="2400" dirty="0">
                <a:ea typeface="メイリオ" panose="020B0604030504040204" pitchFamily="50" charset="-128"/>
              </a:rPr>
            </a:br>
            <a:r>
              <a:rPr lang="en-US" altLang="ja-JP" sz="2400" dirty="0">
                <a:ea typeface="メイリオ" panose="020B0604030504040204" pitchFamily="50" charset="-128"/>
              </a:rPr>
              <a:t>is practically enough (less than 2 μm error).</a:t>
            </a:r>
            <a:endParaRPr lang="ja-JP" altLang="en-US" sz="2400" dirty="0">
              <a:ea typeface="メイリオ" panose="020B0604030504040204" pitchFamily="50" charset="-128"/>
            </a:endParaRPr>
          </a:p>
        </p:txBody>
      </p:sp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918E1D29-48CF-4669-A929-6C8966992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2889" y="1120120"/>
            <a:ext cx="6595110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5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random/>
      </p:transition>
    </mc:Choice>
    <mc:Fallback xmlns="">
      <p:transition advClick="0" advTm="12000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AA40B653-59B7-B025-EE1E-994BACE111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EDESFEM</a:t>
            </a:r>
            <a:br>
              <a:rPr lang="en-US" altLang="ja-JP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en-US" altLang="ja-JP" dirty="0"/>
              <a:t>Validation Example 2</a:t>
            </a:r>
            <a:br>
              <a:rPr lang="en-US" altLang="ja-JP" dirty="0"/>
            </a:br>
            <a:br>
              <a:rPr lang="en-US" altLang="ja-JP" dirty="0"/>
            </a:br>
            <a:r>
              <a:rPr lang="en-US" altLang="ja-JP" dirty="0"/>
              <a:t>Actual Line Test/Simulation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8F2EF7D-4584-3974-952B-60569D1D4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029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random/>
      </p:transition>
    </mc:Choice>
    <mc:Fallback xmlns="">
      <p:transition advClick="0" advTm="4000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Actual Line Test/Simulation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38</a:t>
            </a:fld>
            <a:endParaRPr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29205" r="1700" b="32618"/>
          <a:stretch/>
        </p:blipFill>
        <p:spPr>
          <a:xfrm>
            <a:off x="15284" y="1393006"/>
            <a:ext cx="8128546" cy="2011975"/>
          </a:xfrm>
          <a:prstGeom prst="rect">
            <a:avLst/>
          </a:prstGeom>
        </p:spPr>
      </p:pic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D9DF83FF-0D02-4AB0-98B4-802F34B22060}"/>
              </a:ext>
            </a:extLst>
          </p:cNvPr>
          <p:cNvGrpSpPr/>
          <p:nvPr/>
        </p:nvGrpSpPr>
        <p:grpSpPr>
          <a:xfrm>
            <a:off x="7355356" y="1012866"/>
            <a:ext cx="4717308" cy="3497574"/>
            <a:chOff x="4251562" y="1577590"/>
            <a:chExt cx="4717308" cy="3497574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4967388" y="1825639"/>
              <a:ext cx="3884004" cy="2438454"/>
              <a:chOff x="1168399" y="1313324"/>
              <a:chExt cx="7022919" cy="4409126"/>
            </a:xfrm>
          </p:grpSpPr>
          <p:pic>
            <p:nvPicPr>
              <p:cNvPr id="5" name="図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8399" y="1313324"/>
                <a:ext cx="7022919" cy="4409126"/>
              </a:xfrm>
              <a:prstGeom prst="rect">
                <a:avLst/>
              </a:prstGeom>
            </p:spPr>
          </p:pic>
          <p:sp>
            <p:nvSpPr>
              <p:cNvPr id="7" name="テキスト ボックス 6"/>
              <p:cNvSpPr txBox="1"/>
              <p:nvPr/>
            </p:nvSpPr>
            <p:spPr>
              <a:xfrm>
                <a:off x="1445321" y="2377669"/>
                <a:ext cx="345379" cy="504803"/>
              </a:xfrm>
              <a:prstGeom prst="rect">
                <a:avLst/>
              </a:prstGeom>
              <a:noFill/>
            </p:spPr>
            <p:txBody>
              <a:bodyPr wrap="square" tIns="46800" bIns="46800" rtlCol="0" anchor="ctr" anchorCtr="0">
                <a:spAutoFit/>
              </a:bodyPr>
              <a:lstStyle/>
              <a:p>
                <a:r>
                  <a:rPr lang="ja-JP" altLang="en-US" sz="1200" dirty="0">
                    <a:solidFill>
                      <a:srgbClr val="FF0000"/>
                    </a:solidFill>
                    <a:latin typeface="Calibri" panose="020F0502020204030204" pitchFamily="34" charset="0"/>
                    <a:ea typeface="HG創英角ﾎﾟｯﾌﾟ体" panose="040B0A09000000000000" pitchFamily="49" charset="-128"/>
                  </a:rPr>
                  <a:t>●</a:t>
                </a:r>
                <a:endParaRPr lang="ja-JP" altLang="en-US" sz="1200" dirty="0">
                  <a:latin typeface="Calibri" panose="020F0502020204030204" pitchFamily="34" charset="0"/>
                  <a:ea typeface="HG創英角ﾎﾟｯﾌﾟ体" panose="040B0A09000000000000" pitchFamily="49" charset="-128"/>
                </a:endParaRPr>
              </a:p>
            </p:txBody>
          </p:sp>
          <p:sp>
            <p:nvSpPr>
              <p:cNvPr id="8" name="テキスト ボックス 7"/>
              <p:cNvSpPr txBox="1"/>
              <p:nvPr/>
            </p:nvSpPr>
            <p:spPr>
              <a:xfrm>
                <a:off x="3702468" y="1552168"/>
                <a:ext cx="345379" cy="504803"/>
              </a:xfrm>
              <a:prstGeom prst="rect">
                <a:avLst/>
              </a:prstGeom>
              <a:noFill/>
            </p:spPr>
            <p:txBody>
              <a:bodyPr wrap="square" tIns="46800" bIns="46800" rtlCol="0" anchor="ctr" anchorCtr="0">
                <a:spAutoFit/>
              </a:bodyPr>
              <a:lstStyle/>
              <a:p>
                <a:r>
                  <a:rPr lang="ja-JP" altLang="en-US" sz="1200" dirty="0">
                    <a:solidFill>
                      <a:srgbClr val="FF0000"/>
                    </a:solidFill>
                    <a:latin typeface="Calibri" panose="020F0502020204030204" pitchFamily="34" charset="0"/>
                    <a:ea typeface="HG創英角ﾎﾟｯﾌﾟ体" panose="040B0A09000000000000" pitchFamily="49" charset="-128"/>
                  </a:rPr>
                  <a:t>●</a:t>
                </a:r>
                <a:endParaRPr lang="ja-JP" altLang="en-US" sz="1200" dirty="0">
                  <a:latin typeface="Calibri" panose="020F0502020204030204" pitchFamily="34" charset="0"/>
                  <a:ea typeface="HG創英角ﾎﾟｯﾌﾟ体" panose="040B0A09000000000000" pitchFamily="49" charset="-128"/>
                </a:endParaRPr>
              </a:p>
            </p:txBody>
          </p:sp>
          <p:sp>
            <p:nvSpPr>
              <p:cNvPr id="9" name="テキスト ボックス 8"/>
              <p:cNvSpPr txBox="1"/>
              <p:nvPr/>
            </p:nvSpPr>
            <p:spPr>
              <a:xfrm>
                <a:off x="7283867" y="3265485"/>
                <a:ext cx="345379" cy="504803"/>
              </a:xfrm>
              <a:prstGeom prst="rect">
                <a:avLst/>
              </a:prstGeom>
              <a:noFill/>
            </p:spPr>
            <p:txBody>
              <a:bodyPr wrap="square" tIns="46800" bIns="46800" rtlCol="0" anchor="ctr" anchorCtr="0">
                <a:spAutoFit/>
              </a:bodyPr>
              <a:lstStyle/>
              <a:p>
                <a:r>
                  <a:rPr lang="ja-JP" altLang="en-US" sz="1200" dirty="0">
                    <a:solidFill>
                      <a:srgbClr val="FF0000"/>
                    </a:solidFill>
                    <a:latin typeface="Calibri" panose="020F0502020204030204" pitchFamily="34" charset="0"/>
                    <a:ea typeface="HG創英角ﾎﾟｯﾌﾟ体" panose="040B0A09000000000000" pitchFamily="49" charset="-128"/>
                  </a:rPr>
                  <a:t>●</a:t>
                </a:r>
                <a:endParaRPr lang="ja-JP" altLang="en-US" sz="1200" dirty="0">
                  <a:latin typeface="Calibri" panose="020F0502020204030204" pitchFamily="34" charset="0"/>
                  <a:ea typeface="HG創英角ﾎﾟｯﾌﾟ体" panose="040B0A09000000000000" pitchFamily="49" charset="-128"/>
                </a:endParaRPr>
              </a:p>
            </p:txBody>
          </p:sp>
          <p:sp>
            <p:nvSpPr>
              <p:cNvPr id="10" name="テキスト ボックス 9"/>
              <p:cNvSpPr txBox="1"/>
              <p:nvPr/>
            </p:nvSpPr>
            <p:spPr>
              <a:xfrm>
                <a:off x="3270667" y="4282668"/>
                <a:ext cx="345379" cy="504803"/>
              </a:xfrm>
              <a:prstGeom prst="rect">
                <a:avLst/>
              </a:prstGeom>
              <a:noFill/>
            </p:spPr>
            <p:txBody>
              <a:bodyPr wrap="square" tIns="46800" bIns="46800" rtlCol="0" anchor="ctr" anchorCtr="0">
                <a:spAutoFit/>
              </a:bodyPr>
              <a:lstStyle/>
              <a:p>
                <a:r>
                  <a:rPr lang="ja-JP" altLang="en-US" sz="1200" dirty="0">
                    <a:solidFill>
                      <a:srgbClr val="FF0000"/>
                    </a:solidFill>
                    <a:latin typeface="Calibri" panose="020F0502020204030204" pitchFamily="34" charset="0"/>
                    <a:ea typeface="HG創英角ﾎﾟｯﾌﾟ体" panose="040B0A09000000000000" pitchFamily="49" charset="-128"/>
                  </a:rPr>
                  <a:t>●</a:t>
                </a:r>
                <a:endParaRPr lang="ja-JP" altLang="en-US" sz="1200" dirty="0">
                  <a:latin typeface="Calibri" panose="020F0502020204030204" pitchFamily="34" charset="0"/>
                  <a:ea typeface="HG創英角ﾎﾟｯﾌﾟ体" panose="040B0A09000000000000" pitchFamily="49" charset="-128"/>
                </a:endParaRPr>
              </a:p>
            </p:txBody>
          </p:sp>
          <p:sp>
            <p:nvSpPr>
              <p:cNvPr id="11" name="テキスト ボックス 10"/>
              <p:cNvSpPr txBox="1"/>
              <p:nvPr/>
            </p:nvSpPr>
            <p:spPr>
              <a:xfrm>
                <a:off x="2925288" y="3486978"/>
                <a:ext cx="345379" cy="504803"/>
              </a:xfrm>
              <a:prstGeom prst="rect">
                <a:avLst/>
              </a:prstGeom>
              <a:noFill/>
            </p:spPr>
            <p:txBody>
              <a:bodyPr wrap="square" tIns="46800" bIns="46800" rtlCol="0" anchor="ctr" anchorCtr="0">
                <a:spAutoFit/>
              </a:bodyPr>
              <a:lstStyle/>
              <a:p>
                <a:r>
                  <a:rPr lang="ja-JP" altLang="en-US" sz="1200" dirty="0">
                    <a:solidFill>
                      <a:srgbClr val="FF0000"/>
                    </a:solidFill>
                    <a:latin typeface="Calibri" panose="020F0502020204030204" pitchFamily="34" charset="0"/>
                    <a:ea typeface="HG創英角ﾎﾟｯﾌﾟ体" panose="040B0A09000000000000" pitchFamily="49" charset="-128"/>
                  </a:rPr>
                  <a:t>●</a:t>
                </a:r>
                <a:endParaRPr lang="ja-JP" altLang="en-US" sz="1200" dirty="0">
                  <a:latin typeface="Calibri" panose="020F0502020204030204" pitchFamily="34" charset="0"/>
                  <a:ea typeface="HG創英角ﾎﾟｯﾌﾟ体" panose="040B0A09000000000000" pitchFamily="49" charset="-128"/>
                </a:endParaRPr>
              </a:p>
            </p:txBody>
          </p:sp>
        </p:grpSp>
        <p:cxnSp>
          <p:nvCxnSpPr>
            <p:cNvPr id="34" name="直線コネクタ 33"/>
            <p:cNvCxnSpPr>
              <a:cxnSpLocks/>
            </p:cNvCxnSpPr>
            <p:nvPr/>
          </p:nvCxnSpPr>
          <p:spPr>
            <a:xfrm flipV="1">
              <a:off x="5695364" y="3200946"/>
              <a:ext cx="339172" cy="453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テキスト ボックス 5"/>
            <p:cNvSpPr txBox="1"/>
            <p:nvPr/>
          </p:nvSpPr>
          <p:spPr>
            <a:xfrm>
              <a:off x="7470825" y="2348544"/>
              <a:ext cx="147070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Ch.2</a:t>
              </a:r>
              <a:r>
                <a:rPr lang="ja-JP" altLang="en-US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：</a:t>
              </a:r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Hood</a:t>
              </a:r>
              <a:endParaRPr lang="ja-JP" altLang="en-US" sz="2000" dirty="0"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6679091" y="1688955"/>
              <a:ext cx="167043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Ch.4</a:t>
              </a:r>
              <a:r>
                <a:rPr lang="ja-JP" altLang="en-US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：</a:t>
              </a:r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Roof</a:t>
              </a:r>
              <a:endParaRPr lang="ja-JP" altLang="en-US" sz="2000" dirty="0"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4252919" y="3654388"/>
              <a:ext cx="198111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Ch.3</a:t>
              </a:r>
              <a:r>
                <a:rPr lang="ja-JP" altLang="en-US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：</a:t>
              </a:r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Side Door</a:t>
              </a:r>
              <a:endParaRPr lang="ja-JP" altLang="en-US" sz="2000" dirty="0"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6398074" y="3989658"/>
              <a:ext cx="195145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Ch.5</a:t>
              </a:r>
              <a:r>
                <a:rPr lang="ja-JP" altLang="en-US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：</a:t>
              </a:r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Side Sill</a:t>
              </a:r>
              <a:endParaRPr lang="ja-JP" altLang="en-US" sz="2000" dirty="0"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4251562" y="1577590"/>
              <a:ext cx="204746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Ch.7</a:t>
              </a:r>
              <a:r>
                <a:rPr lang="ja-JP" altLang="en-US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：</a:t>
              </a:r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Back Door</a:t>
              </a:r>
              <a:endParaRPr lang="ja-JP" altLang="en-US" sz="2000" dirty="0"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  <p:cxnSp>
          <p:nvCxnSpPr>
            <p:cNvPr id="22" name="直線コネクタ 21"/>
            <p:cNvCxnSpPr/>
            <p:nvPr/>
          </p:nvCxnSpPr>
          <p:spPr>
            <a:xfrm flipH="1" flipV="1">
              <a:off x="5239455" y="1988452"/>
              <a:ext cx="28776" cy="4939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V="1">
              <a:off x="6559858" y="2004059"/>
              <a:ext cx="141173" cy="60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flipH="1" flipV="1">
              <a:off x="6303854" y="3631110"/>
              <a:ext cx="672526" cy="3585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 flipH="1" flipV="1">
              <a:off x="8349529" y="2741721"/>
              <a:ext cx="111991" cy="2461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B71D9DCA-433B-4BF4-BDE7-8E097AA9F634}"/>
                </a:ext>
              </a:extLst>
            </p:cNvPr>
            <p:cNvSpPr txBox="1"/>
            <p:nvPr/>
          </p:nvSpPr>
          <p:spPr>
            <a:xfrm>
              <a:off x="6559858" y="4367278"/>
              <a:ext cx="2409012" cy="70788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Ch.6</a:t>
              </a:r>
              <a:r>
                <a:rPr lang="ja-JP" altLang="en-US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：</a:t>
              </a:r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Floor</a:t>
              </a:r>
              <a:b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</a:br>
              <a:r>
                <a:rPr lang="en-US" altLang="ja-JP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(not visible on this Fig.)</a:t>
              </a:r>
              <a:endParaRPr lang="ja-JP" altLang="en-US" sz="2000" dirty="0"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Outline</a:t>
                </a:r>
                <a:r>
                  <a:rPr lang="ja-JP" altLang="en-US" dirty="0">
                    <a:latin typeface="+mn-lt"/>
                  </a:rPr>
                  <a:t>                                        　　　　       </a:t>
                </a:r>
                <a14:m>
                  <m:oMath xmlns:m="http://schemas.openxmlformats.org/officeDocument/2006/math">
                    <m:r>
                      <a:rPr lang="ja-JP" altLang="en-US" i="1" smtClean="0">
                        <a:latin typeface="Cambria Math" panose="02040503050406030204" pitchFamily="18" charset="0"/>
                      </a:rPr>
                      <m:t>∎</m:t>
                    </m:r>
                  </m:oMath>
                </a14:m>
                <a:r>
                  <a:rPr lang="en-US" altLang="ja-JP" sz="2400" dirty="0">
                    <a:latin typeface="+mn-lt"/>
                  </a:rPr>
                  <a:t> Measured 6 Points </a:t>
                </a:r>
              </a:p>
              <a:p>
                <a:pPr marL="0" indent="0">
                  <a:buNone/>
                </a:pPr>
                <a:endParaRPr kumimoji="1" lang="en-US" altLang="ja-JP" u="sng" dirty="0">
                  <a:latin typeface="+mn-lt"/>
                </a:endParaRPr>
              </a:p>
              <a:p>
                <a:pPr marL="0" indent="0">
                  <a:buNone/>
                </a:pPr>
                <a:endParaRPr lang="en-US" altLang="ja-JP" u="sng" dirty="0">
                  <a:latin typeface="+mn-lt"/>
                </a:endParaRPr>
              </a:p>
              <a:p>
                <a:pPr marL="0" indent="0">
                  <a:buNone/>
                </a:pPr>
                <a:endParaRPr kumimoji="1" lang="en-US" altLang="ja-JP" u="sng" dirty="0">
                  <a:latin typeface="+mn-lt"/>
                </a:endParaRPr>
              </a:p>
              <a:p>
                <a:pPr marL="0" indent="0">
                  <a:buNone/>
                </a:pPr>
                <a:endParaRPr lang="en-US" altLang="ja-JP" sz="1800" dirty="0">
                  <a:latin typeface="+mn-lt"/>
                </a:endParaRPr>
              </a:p>
              <a:p>
                <a:r>
                  <a:rPr lang="en-US" altLang="ja-JP" sz="2400" dirty="0">
                    <a:latin typeface="+mn-lt"/>
                  </a:rPr>
                  <a:t>Test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ja-JP" sz="2400" dirty="0">
                    <a:latin typeface="+mn-lt"/>
                  </a:rPr>
                  <a:t>A surface potential measurement device with 6 probes was mounted </a:t>
                </a:r>
                <a:br>
                  <a:rPr lang="en-US" altLang="ja-JP" sz="2400" dirty="0">
                    <a:latin typeface="+mn-lt"/>
                  </a:rPr>
                </a:br>
                <a:r>
                  <a:rPr lang="en-US" altLang="ja-JP" sz="2400" dirty="0">
                    <a:latin typeface="+mn-lt"/>
                  </a:rPr>
                  <a:t>on a car running on an actual line to measure surface potential.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ja-JP" sz="2400" dirty="0">
                    <a:latin typeface="+mn-lt"/>
                  </a:rPr>
                  <a:t>After baking, the film thickness was measured at the 6 points.</a:t>
                </a:r>
              </a:p>
              <a:p>
                <a:r>
                  <a:rPr lang="en-US" altLang="ja-JP" sz="2400" dirty="0">
                    <a:latin typeface="+mn-lt"/>
                  </a:rPr>
                  <a:t>Simulation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ja-JP" sz="2400" dirty="0">
                    <a:latin typeface="+mn-lt"/>
                  </a:rPr>
                  <a:t>H</a:t>
                </a:r>
                <a:r>
                  <a:rPr kumimoji="1" lang="en-US" altLang="ja-JP" sz="2400" dirty="0">
                    <a:latin typeface="+mn-lt"/>
                  </a:rPr>
                  <a:t>alf-body analysis considering the right-hand side of the pool and car.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ja-JP" sz="2400" dirty="0">
                    <a:latin typeface="+mn-lt"/>
                  </a:rPr>
                  <a:t>Shapes of the pool, electrodes, and carbody with motion are reproduced.</a:t>
                </a:r>
              </a:p>
              <a:p>
                <a:pPr marL="0" indent="0" algn="ctr">
                  <a:buNone/>
                </a:pPr>
                <a:r>
                  <a:rPr lang="en-US" altLang="ja-JP" sz="2400" dirty="0">
                    <a:highlight>
                      <a:srgbClr val="C0C0C0"/>
                    </a:highlight>
                    <a:latin typeface="+mn-lt"/>
                  </a:rPr>
                  <a:t>Surface potential time histories and final film thickness at the 6 points are compared.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958" t="-2006" b="-25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969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random/>
      </p:transition>
    </mc:Choice>
    <mc:Fallback xmlns="">
      <p:transition advClick="0" advTm="12000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Actual Line Test/Simulation</a:t>
            </a:r>
            <a:endParaRPr kumimoji="1"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CA87A44C-38DA-42A7-94C3-3A01B247F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Validation of Surface Potential (Ch. 2 and 3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39</a:t>
            </a:fld>
            <a:endParaRPr lang="ja-JP" altLang="en-US" dirty="0"/>
          </a:p>
        </p:txBody>
      </p:sp>
      <p:pic>
        <p:nvPicPr>
          <p:cNvPr id="18" name="グラフィックス 17">
            <a:extLst>
              <a:ext uri="{FF2B5EF4-FFF2-40B4-BE49-F238E27FC236}">
                <a16:creationId xmlns:a16="http://schemas.microsoft.com/office/drawing/2014/main" id="{1089A317-7A45-4519-806E-A43C6F03E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9722" y="1124744"/>
            <a:ext cx="4290727" cy="4005358"/>
          </a:xfrm>
          <a:prstGeom prst="rect">
            <a:avLst/>
          </a:prstGeom>
        </p:spPr>
      </p:pic>
      <p:pic>
        <p:nvPicPr>
          <p:cNvPr id="20" name="グラフィックス 19">
            <a:extLst>
              <a:ext uri="{FF2B5EF4-FFF2-40B4-BE49-F238E27FC236}">
                <a16:creationId xmlns:a16="http://schemas.microsoft.com/office/drawing/2014/main" id="{A3514A76-A8AB-408A-B606-B8527A7A05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0449" y="1124744"/>
            <a:ext cx="4290727" cy="4005358"/>
          </a:xfrm>
          <a:prstGeom prst="rect">
            <a:avLst/>
          </a:prstGeom>
        </p:spPr>
      </p:pic>
      <p:sp>
        <p:nvSpPr>
          <p:cNvPr id="31" name="角丸四角形 30"/>
          <p:cNvSpPr/>
          <p:nvPr/>
        </p:nvSpPr>
        <p:spPr>
          <a:xfrm>
            <a:off x="341073" y="5174553"/>
            <a:ext cx="11522207" cy="1168427"/>
          </a:xfrm>
          <a:prstGeom prst="roundRect">
            <a:avLst>
              <a:gd name="adj" fmla="val 20300"/>
            </a:avLst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ea typeface="メイリオ" panose="020B0604030504040204" pitchFamily="50" charset="-128"/>
              </a:rPr>
              <a:t>The simulated surface potential is a little high </a:t>
            </a:r>
            <a:br>
              <a:rPr lang="en-US" altLang="ja-JP" sz="2400" dirty="0">
                <a:ea typeface="メイリオ" panose="020B0604030504040204" pitchFamily="50" charset="-128"/>
              </a:rPr>
            </a:br>
            <a:r>
              <a:rPr lang="en-US" altLang="ja-JP" sz="2400" dirty="0">
                <a:ea typeface="メイリオ" panose="020B0604030504040204" pitchFamily="50" charset="-128"/>
              </a:rPr>
              <a:t>because the degradation of the membranes of electrodes was not precisely simulated; </a:t>
            </a:r>
            <a:br>
              <a:rPr lang="en-US" altLang="ja-JP" sz="2400" dirty="0">
                <a:ea typeface="メイリオ" panose="020B0604030504040204" pitchFamily="50" charset="-128"/>
              </a:rPr>
            </a:br>
            <a:r>
              <a:rPr lang="en-US" altLang="ja-JP" sz="2400" dirty="0">
                <a:ea typeface="メイリオ" panose="020B0604030504040204" pitchFamily="50" charset="-128"/>
              </a:rPr>
              <a:t>yet, the results generally agree with practical accuracy.</a:t>
            </a:r>
            <a:endParaRPr lang="ja-JP" altLang="en-US" sz="2400" dirty="0"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30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:random/>
      </p:transition>
    </mc:Choice>
    <mc:Fallback xmlns="">
      <p:transition advClick="0" advTm="6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4B6C3C6-37EA-4B09-BBCC-BBC5E18DC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Impact of ED process on carbody design</a:t>
            </a:r>
            <a:endParaRPr kumimoji="1"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3A2A2B80-C321-47D0-93F7-DED472724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434" y="643595"/>
            <a:ext cx="11522207" cy="5773737"/>
          </a:xfrm>
        </p:spPr>
        <p:txBody>
          <a:bodyPr/>
          <a:lstStyle/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altLang="ja-JP" sz="400" dirty="0">
              <a:latin typeface="Calibri" panose="020F0502020204030204" pitchFamily="34" charset="0"/>
            </a:endParaRPr>
          </a:p>
          <a:p>
            <a:endParaRPr lang="en-US" altLang="ja-JP" sz="200" spc="-2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r>
              <a:rPr lang="en-US" altLang="ja-JP" sz="2400" spc="-20" dirty="0">
                <a:solidFill>
                  <a:srgbClr val="FF0000"/>
                </a:solidFill>
                <a:latin typeface="Calibri" panose="020F0502020204030204" pitchFamily="34" charset="0"/>
              </a:rPr>
              <a:t>Undercarriages</a:t>
            </a:r>
            <a:r>
              <a:rPr lang="en-US" altLang="ja-JP" sz="2400" spc="-20" dirty="0">
                <a:latin typeface="Calibri" panose="020F0502020204030204" pitchFamily="34" charset="0"/>
              </a:rPr>
              <a:t> are exposed to severe </a:t>
            </a:r>
            <a:r>
              <a:rPr lang="en-US" altLang="ja-JP" sz="2400" spc="-20" dirty="0">
                <a:solidFill>
                  <a:srgbClr val="C00000"/>
                </a:solidFill>
                <a:latin typeface="Calibri" panose="020F0502020204030204" pitchFamily="34" charset="0"/>
              </a:rPr>
              <a:t>corrosive</a:t>
            </a:r>
            <a:r>
              <a:rPr lang="en-US" altLang="ja-JP" sz="2400" spc="-20" dirty="0">
                <a:latin typeface="Calibri" panose="020F0502020204030204" pitchFamily="34" charset="0"/>
              </a:rPr>
              <a:t> environments.</a:t>
            </a:r>
            <a:br>
              <a:rPr lang="en-US" altLang="ja-JP" sz="2400" spc="-20" dirty="0">
                <a:latin typeface="Calibri" panose="020F0502020204030204" pitchFamily="34" charset="0"/>
              </a:rPr>
            </a:br>
            <a:r>
              <a:rPr lang="en-US" altLang="ja-JP" sz="2400" spc="-20" dirty="0">
                <a:latin typeface="Calibri" panose="020F0502020204030204" pitchFamily="34" charset="0"/>
              </a:rPr>
              <a:t>(It is even more severe in environments with </a:t>
            </a:r>
            <a:r>
              <a:rPr lang="en-US" altLang="ja-JP" sz="2400" spc="-20" dirty="0">
                <a:solidFill>
                  <a:srgbClr val="0000CC"/>
                </a:solidFill>
                <a:latin typeface="Calibri" panose="020F0502020204030204" pitchFamily="34" charset="0"/>
              </a:rPr>
              <a:t>se</a:t>
            </a:r>
            <a:r>
              <a:rPr lang="en-US" altLang="ja-JP" sz="2400" dirty="0">
                <a:solidFill>
                  <a:srgbClr val="0000CC"/>
                </a:solidFill>
                <a:latin typeface="Calibri" panose="020F0502020204030204" pitchFamily="34" charset="0"/>
              </a:rPr>
              <a:t>awater or snow-melting chemicals</a:t>
            </a:r>
            <a:r>
              <a:rPr lang="en-US" altLang="ja-JP" sz="2400" dirty="0">
                <a:latin typeface="Calibri" panose="020F0502020204030204" pitchFamily="34" charset="0"/>
              </a:rPr>
              <a:t>.)</a:t>
            </a:r>
          </a:p>
          <a:p>
            <a:r>
              <a:rPr lang="en-US" altLang="ja-JP" sz="2400" spc="-20" dirty="0">
                <a:latin typeface="Calibri" panose="020F0502020204030204" pitchFamily="34" charset="0"/>
              </a:rPr>
              <a:t>Thus, it is necessary to ensure the </a:t>
            </a:r>
            <a:r>
              <a:rPr lang="en-US" altLang="ja-JP" sz="2400" spc="-20" dirty="0">
                <a:solidFill>
                  <a:srgbClr val="7030A0"/>
                </a:solidFill>
                <a:latin typeface="Calibri" panose="020F0502020204030204" pitchFamily="34" charset="0"/>
              </a:rPr>
              <a:t>ED film thickness is above minimum </a:t>
            </a:r>
            <a:r>
              <a:rPr lang="en-US" altLang="ja-JP" sz="2400" spc="-20" dirty="0">
                <a:latin typeface="Calibri" panose="020F0502020204030204" pitchFamily="34" charset="0"/>
              </a:rPr>
              <a:t>over the entire surface of the undercarriages.</a:t>
            </a:r>
          </a:p>
          <a:p>
            <a:r>
              <a:rPr lang="en-US" altLang="ja-JP" sz="2400" spc="-20" dirty="0">
                <a:latin typeface="Calibri" panose="020F0502020204030204" pitchFamily="34" charset="0"/>
              </a:rPr>
              <a:t>Some undercarriage parts (e.g., </a:t>
            </a:r>
            <a:r>
              <a:rPr lang="en-US" altLang="ja-JP" sz="2400" spc="-20" dirty="0">
                <a:solidFill>
                  <a:srgbClr val="008000"/>
                </a:solidFill>
                <a:latin typeface="Calibri" panose="020F0502020204030204" pitchFamily="34" charset="0"/>
              </a:rPr>
              <a:t>side sills</a:t>
            </a:r>
            <a:r>
              <a:rPr lang="en-US" altLang="ja-JP" sz="2400" spc="-20" dirty="0">
                <a:latin typeface="Calibri" panose="020F0502020204030204" pitchFamily="34" charset="0"/>
              </a:rPr>
              <a:t>) have bag-like complex structures with laminated plates, making </a:t>
            </a:r>
            <a:r>
              <a:rPr lang="en-US" altLang="ja-JP" sz="2400" b="1" spc="-20" dirty="0">
                <a:latin typeface="Calibri" panose="020F0502020204030204" pitchFamily="34" charset="0"/>
              </a:rPr>
              <a:t>some ED holes </a:t>
            </a:r>
            <a:r>
              <a:rPr lang="en-US" altLang="ja-JP" sz="2400" spc="-20" dirty="0">
                <a:latin typeface="Calibri" panose="020F0502020204030204" pitchFamily="34" charset="0"/>
              </a:rPr>
              <a:t>as the path for ED current to the inner faces is indispensable.</a:t>
            </a:r>
            <a:endParaRPr lang="en-US" altLang="ja-JP" sz="2400" dirty="0">
              <a:latin typeface="Calibri" panose="020F050202020403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807EFCC-AD10-4AFA-BD81-8C7FBA253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729CDA5-8F58-42C2-AB8C-D52A2C3D6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081" y="620688"/>
            <a:ext cx="3715469" cy="278660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4B27436-AA88-4F1B-895F-DCC2E0DAA616}"/>
              </a:ext>
            </a:extLst>
          </p:cNvPr>
          <p:cNvSpPr txBox="1"/>
          <p:nvPr/>
        </p:nvSpPr>
        <p:spPr>
          <a:xfrm rot="20992963">
            <a:off x="7440429" y="1084500"/>
            <a:ext cx="16240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00B05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Side sill</a:t>
            </a:r>
            <a:endParaRPr lang="ja-JP" altLang="en-US" sz="2400" dirty="0">
              <a:solidFill>
                <a:srgbClr val="00B050"/>
              </a:solidFill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729364D-9B4D-421E-A282-01893A56B1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620693"/>
            <a:ext cx="4968044" cy="2788315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540E7D5-ED3D-469C-BA80-6D394B633DA7}"/>
              </a:ext>
            </a:extLst>
          </p:cNvPr>
          <p:cNvSpPr/>
          <p:nvPr/>
        </p:nvSpPr>
        <p:spPr>
          <a:xfrm>
            <a:off x="4344622" y="3115469"/>
            <a:ext cx="2321213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altLang="ja-JP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https://www.goauto.ca/</a:t>
            </a:r>
            <a:endParaRPr lang="ja-JP" altLang="en-US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四角形: 角を丸くする 1">
                <a:extLst>
                  <a:ext uri="{FF2B5EF4-FFF2-40B4-BE49-F238E27FC236}">
                    <a16:creationId xmlns:a16="http://schemas.microsoft.com/office/drawing/2014/main" id="{C32E0ABD-F9C2-0949-E0C1-9C7F3FC8A21D}"/>
                  </a:ext>
                </a:extLst>
              </p:cNvPr>
              <p:cNvSpPr/>
              <p:nvPr/>
            </p:nvSpPr>
            <p:spPr>
              <a:xfrm>
                <a:off x="119337" y="5697252"/>
                <a:ext cx="11737304" cy="685553"/>
              </a:xfrm>
              <a:prstGeom prst="roundRect">
                <a:avLst>
                  <a:gd name="adj" fmla="val 33223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chemeClr val="tx1"/>
                </a:solidFill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  <a:ea typeface="ＭＳ Ｐゴシック" panose="020B0600070205080204" pitchFamily="50" charset="-128"/>
                      </a:rPr>
                      <m:t>∴</m:t>
                    </m:r>
                  </m:oMath>
                </a14:m>
                <a:r>
                  <a:rPr lang="ja-JP" altLang="en-US" sz="24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 </a:t>
                </a:r>
                <a:r>
                  <a:rPr lang="en-US" altLang="ja-JP" sz="2400" dirty="0">
                    <a:latin typeface="Calibri" panose="020F0502020204030204" pitchFamily="34" charset="0"/>
                    <a:ea typeface="メイリオ" panose="020B0604030504040204" pitchFamily="50" charset="-128"/>
                    <a:cs typeface="Calibri" panose="020F0502020204030204" pitchFamily="34" charset="0"/>
                  </a:rPr>
                  <a:t>Understanding and considering the ED process, including the location and size </a:t>
                </a:r>
                <a:br>
                  <a:rPr lang="en-US" altLang="ja-JP" sz="2400" dirty="0">
                    <a:latin typeface="Calibri" panose="020F0502020204030204" pitchFamily="34" charset="0"/>
                    <a:ea typeface="メイリオ" panose="020B0604030504040204" pitchFamily="50" charset="-128"/>
                    <a:cs typeface="Calibri" panose="020F0502020204030204" pitchFamily="34" charset="0"/>
                  </a:rPr>
                </a:br>
                <a:r>
                  <a:rPr lang="en-US" altLang="ja-JP" sz="2400" dirty="0">
                    <a:latin typeface="Calibri" panose="020F0502020204030204" pitchFamily="34" charset="0"/>
                    <a:ea typeface="メイリオ" panose="020B0604030504040204" pitchFamily="50" charset="-128"/>
                    <a:cs typeface="Calibri" panose="020F0502020204030204" pitchFamily="34" charset="0"/>
                  </a:rPr>
                  <a:t>of the ED holes, is essential for carbody design.</a:t>
                </a:r>
                <a:endParaRPr lang="ja-JP" altLang="en-US" sz="2400" dirty="0">
                  <a:latin typeface="Calibri" panose="020F0502020204030204" pitchFamily="34" charset="0"/>
                  <a:ea typeface="メイリオ" panose="020B0604030504040204" pitchFamily="50" charset="-128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四角形: 角を丸くする 1">
                <a:extLst>
                  <a:ext uri="{FF2B5EF4-FFF2-40B4-BE49-F238E27FC236}">
                    <a16:creationId xmlns:a16="http://schemas.microsoft.com/office/drawing/2014/main" id="{C32E0ABD-F9C2-0949-E0C1-9C7F3FC8A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37" y="5697252"/>
                <a:ext cx="11737304" cy="685553"/>
              </a:xfrm>
              <a:prstGeom prst="roundRect">
                <a:avLst>
                  <a:gd name="adj" fmla="val 33223"/>
                </a:avLst>
              </a:prstGeom>
              <a:blipFill>
                <a:blip r:embed="rId5"/>
                <a:stretch>
                  <a:fillRect t="-20354" b="-29204"/>
                </a:stretch>
              </a:blipFill>
              <a:ln w="3175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137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random/>
      </p:transition>
    </mc:Choice>
    <mc:Fallback xmlns="">
      <p:transition advClick="0" advTm="12000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Actual Line Test/Simulation</a:t>
            </a:r>
            <a:endParaRPr kumimoji="1"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CA87A44C-38DA-42A7-94C3-3A01B247F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Validation of Surface Potential (Ch.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 and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5)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40</a:t>
            </a:fld>
            <a:endParaRPr lang="ja-JP" altLang="en-US" dirty="0"/>
          </a:p>
        </p:txBody>
      </p:sp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F5B2E516-B809-4232-9E70-5A810AC9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0257" y="1124744"/>
            <a:ext cx="4290727" cy="4005358"/>
          </a:xfrm>
          <a:prstGeom prst="rect">
            <a:avLst/>
          </a:prstGeom>
        </p:spPr>
      </p:pic>
      <p:pic>
        <p:nvPicPr>
          <p:cNvPr id="12" name="グラフィックス 11">
            <a:extLst>
              <a:ext uri="{FF2B5EF4-FFF2-40B4-BE49-F238E27FC236}">
                <a16:creationId xmlns:a16="http://schemas.microsoft.com/office/drawing/2014/main" id="{15B3CBB6-BAB1-41EB-8287-E763EEE0B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4488" y="1124744"/>
            <a:ext cx="4290727" cy="4005358"/>
          </a:xfrm>
          <a:prstGeom prst="rect">
            <a:avLst/>
          </a:prstGeom>
        </p:spPr>
      </p:pic>
      <p:sp>
        <p:nvSpPr>
          <p:cNvPr id="5" name="角丸四角形 30">
            <a:extLst>
              <a:ext uri="{FF2B5EF4-FFF2-40B4-BE49-F238E27FC236}">
                <a16:creationId xmlns:a16="http://schemas.microsoft.com/office/drawing/2014/main" id="{8FD273DA-2B26-BE0D-A303-76E4E22B09AE}"/>
              </a:ext>
            </a:extLst>
          </p:cNvPr>
          <p:cNvSpPr/>
          <p:nvPr/>
        </p:nvSpPr>
        <p:spPr>
          <a:xfrm>
            <a:off x="341073" y="5174553"/>
            <a:ext cx="11522207" cy="1168427"/>
          </a:xfrm>
          <a:prstGeom prst="roundRect">
            <a:avLst>
              <a:gd name="adj" fmla="val 20300"/>
            </a:avLst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ea typeface="メイリオ" panose="020B0604030504040204" pitchFamily="50" charset="-128"/>
              </a:rPr>
              <a:t>The simulated surface potential is a little high </a:t>
            </a:r>
            <a:br>
              <a:rPr lang="en-US" altLang="ja-JP" sz="2400" dirty="0">
                <a:ea typeface="メイリオ" panose="020B0604030504040204" pitchFamily="50" charset="-128"/>
              </a:rPr>
            </a:br>
            <a:r>
              <a:rPr lang="en-US" altLang="ja-JP" sz="2400" dirty="0">
                <a:ea typeface="メイリオ" panose="020B0604030504040204" pitchFamily="50" charset="-128"/>
              </a:rPr>
              <a:t>because the degradation of the membranes of electrodes was not precisely simulated; </a:t>
            </a:r>
            <a:br>
              <a:rPr lang="en-US" altLang="ja-JP" sz="2400" dirty="0">
                <a:ea typeface="メイリオ" panose="020B0604030504040204" pitchFamily="50" charset="-128"/>
              </a:rPr>
            </a:br>
            <a:r>
              <a:rPr lang="en-US" altLang="ja-JP" sz="2400" dirty="0">
                <a:ea typeface="メイリオ" panose="020B0604030504040204" pitchFamily="50" charset="-128"/>
              </a:rPr>
              <a:t>yet, the results generally agree with practical accuracy.</a:t>
            </a:r>
            <a:endParaRPr lang="ja-JP" altLang="en-US" sz="2400" dirty="0"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48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:random/>
      </p:transition>
    </mc:Choice>
    <mc:Fallback xmlns="">
      <p:transition advClick="0" advTm="6000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Actual Line Test/Simulation</a:t>
            </a:r>
            <a:endParaRPr kumimoji="1"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CA87A44C-38DA-42A7-94C3-3A01B247F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Validation of Surface Potential (Ch. 6 and 7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41</a:t>
            </a:fld>
            <a:endParaRPr lang="ja-JP" altLang="en-US" dirty="0"/>
          </a:p>
        </p:txBody>
      </p:sp>
      <p:pic>
        <p:nvPicPr>
          <p:cNvPr id="13" name="グラフィックス 12">
            <a:extLst>
              <a:ext uri="{FF2B5EF4-FFF2-40B4-BE49-F238E27FC236}">
                <a16:creationId xmlns:a16="http://schemas.microsoft.com/office/drawing/2014/main" id="{8282C6F2-89A0-411A-9D15-939B37EBD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9722" y="1124744"/>
            <a:ext cx="4290727" cy="4005358"/>
          </a:xfrm>
          <a:prstGeom prst="rect">
            <a:avLst/>
          </a:prstGeom>
        </p:spPr>
      </p:pic>
      <p:pic>
        <p:nvPicPr>
          <p:cNvPr id="15" name="グラフィックス 14">
            <a:extLst>
              <a:ext uri="{FF2B5EF4-FFF2-40B4-BE49-F238E27FC236}">
                <a16:creationId xmlns:a16="http://schemas.microsoft.com/office/drawing/2014/main" id="{26A4984F-EB1D-4C3E-8AE0-C0622AB8AA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0449" y="1125249"/>
            <a:ext cx="4290727" cy="4005358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939C5169-CB30-E7D8-7042-472B323C39ED}"/>
              </a:ext>
            </a:extLst>
          </p:cNvPr>
          <p:cNvSpPr/>
          <p:nvPr/>
        </p:nvSpPr>
        <p:spPr>
          <a:xfrm>
            <a:off x="83332" y="2204864"/>
            <a:ext cx="1620180" cy="2232248"/>
          </a:xfrm>
          <a:prstGeom prst="roundRect">
            <a:avLst>
              <a:gd name="adj" fmla="val 4457"/>
            </a:avLst>
          </a:prstGeom>
          <a:solidFill>
            <a:srgbClr val="4DFFC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rtlCol="0" anchor="ctr">
            <a:noAutofit/>
          </a:bodyPr>
          <a:lstStyle/>
          <a:p>
            <a:pPr algn="ctr"/>
            <a:r>
              <a:rPr lang="en-US" altLang="ja-JP" sz="2000" dirty="0">
                <a:ea typeface="メイリオ" panose="020B0604030504040204" pitchFamily="50" charset="-128"/>
              </a:rPr>
              <a:t>The deposition delay at the </a:t>
            </a:r>
            <a:br>
              <a:rPr lang="en-US" altLang="ja-JP" sz="2000" dirty="0">
                <a:ea typeface="メイリオ" panose="020B0604030504040204" pitchFamily="50" charset="-128"/>
              </a:rPr>
            </a:br>
            <a:r>
              <a:rPr lang="en-US" altLang="ja-JP" sz="2000" dirty="0">
                <a:ea typeface="メイリオ" panose="020B0604030504040204" pitchFamily="50" charset="-128"/>
              </a:rPr>
              <a:t>floor, an inner part, is reproduced successfully.</a:t>
            </a:r>
            <a:endParaRPr lang="ja-JP" altLang="en-US" sz="2000" dirty="0">
              <a:solidFill>
                <a:schemeClr val="tx1"/>
              </a:solidFill>
              <a:ea typeface="メイリオ" panose="020B0604030504040204" pitchFamily="50" charset="-128"/>
            </a:endParaRPr>
          </a:p>
        </p:txBody>
      </p:sp>
      <p:sp>
        <p:nvSpPr>
          <p:cNvPr id="3" name="角丸四角形 30">
            <a:extLst>
              <a:ext uri="{FF2B5EF4-FFF2-40B4-BE49-F238E27FC236}">
                <a16:creationId xmlns:a16="http://schemas.microsoft.com/office/drawing/2014/main" id="{38D123F7-932F-2718-4373-933655BED2B6}"/>
              </a:ext>
            </a:extLst>
          </p:cNvPr>
          <p:cNvSpPr/>
          <p:nvPr/>
        </p:nvSpPr>
        <p:spPr>
          <a:xfrm>
            <a:off x="341073" y="5174553"/>
            <a:ext cx="11522207" cy="1168427"/>
          </a:xfrm>
          <a:prstGeom prst="roundRect">
            <a:avLst>
              <a:gd name="adj" fmla="val 20300"/>
            </a:avLst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ea typeface="メイリオ" panose="020B0604030504040204" pitchFamily="50" charset="-128"/>
              </a:rPr>
              <a:t>The simulated surface potential is a little high </a:t>
            </a:r>
            <a:br>
              <a:rPr lang="en-US" altLang="ja-JP" sz="2400" dirty="0">
                <a:ea typeface="メイリオ" panose="020B0604030504040204" pitchFamily="50" charset="-128"/>
              </a:rPr>
            </a:br>
            <a:r>
              <a:rPr lang="en-US" altLang="ja-JP" sz="2400" dirty="0">
                <a:ea typeface="メイリオ" panose="020B0604030504040204" pitchFamily="50" charset="-128"/>
              </a:rPr>
              <a:t>because the degradation of the membranes of electrodes was not precisely simulated; </a:t>
            </a:r>
            <a:br>
              <a:rPr lang="en-US" altLang="ja-JP" sz="2400" dirty="0">
                <a:ea typeface="メイリオ" panose="020B0604030504040204" pitchFamily="50" charset="-128"/>
              </a:rPr>
            </a:br>
            <a:r>
              <a:rPr lang="en-US" altLang="ja-JP" sz="2400" dirty="0">
                <a:ea typeface="メイリオ" panose="020B0604030504040204" pitchFamily="50" charset="-128"/>
              </a:rPr>
              <a:t>yet, the results generally agree with practical accuracy.</a:t>
            </a:r>
            <a:endParaRPr lang="ja-JP" altLang="en-US" sz="2400" dirty="0"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547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9B6BC3-08C1-41B1-A342-DD9CA52A2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Actual Line Test/Simulation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33436F0-005C-4E38-B270-697E00007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Validation of Film Thickness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BA45AB-9038-4F66-BE04-58F84A516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42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 5">
                <a:extLst>
                  <a:ext uri="{FF2B5EF4-FFF2-40B4-BE49-F238E27FC236}">
                    <a16:creationId xmlns:a16="http://schemas.microsoft.com/office/drawing/2014/main" id="{311D86A2-7152-4139-A9AF-CE046069CB3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95225710"/>
                  </p:ext>
                </p:extLst>
              </p:nvPr>
            </p:nvGraphicFramePr>
            <p:xfrm>
              <a:off x="2706444" y="1304764"/>
              <a:ext cx="6768000" cy="30784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052000">
                      <a:extLst>
                        <a:ext uri="{9D8B030D-6E8A-4147-A177-3AD203B41FA5}">
                          <a16:colId xmlns:a16="http://schemas.microsoft.com/office/drawing/2014/main" val="2319242628"/>
                        </a:ext>
                      </a:extLst>
                    </a:gridCol>
                    <a:gridCol w="1440000">
                      <a:extLst>
                        <a:ext uri="{9D8B030D-6E8A-4147-A177-3AD203B41FA5}">
                          <a16:colId xmlns:a16="http://schemas.microsoft.com/office/drawing/2014/main" val="300030439"/>
                        </a:ext>
                      </a:extLst>
                    </a:gridCol>
                    <a:gridCol w="1517736">
                      <a:extLst>
                        <a:ext uri="{9D8B030D-6E8A-4147-A177-3AD203B41FA5}">
                          <a16:colId xmlns:a16="http://schemas.microsoft.com/office/drawing/2014/main" val="2264358368"/>
                        </a:ext>
                      </a:extLst>
                    </a:gridCol>
                    <a:gridCol w="1758264">
                      <a:extLst>
                        <a:ext uri="{9D8B030D-6E8A-4147-A177-3AD203B41FA5}">
                          <a16:colId xmlns:a16="http://schemas.microsoft.com/office/drawing/2014/main" val="112993457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Point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Measured</a:t>
                          </a:r>
                          <a:br>
                            <a:rPr kumimoji="1" lang="en-US" altLang="ja-JP" sz="2000" dirty="0"/>
                          </a:br>
                          <a:r>
                            <a:rPr kumimoji="1" lang="en-US" altLang="ja-JP" sz="2000" dirty="0"/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2000" b="1" i="0" smtClean="0">
                                  <a:latin typeface="Cambria Math" panose="02040503050406030204" pitchFamily="18" charset="0"/>
                                </a:rPr>
                                <m:t>𝛍</m:t>
                              </m:r>
                              <m:r>
                                <a:rPr kumimoji="1" lang="en-US" altLang="ja-JP" sz="2000" b="1" i="0" smtClean="0"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oMath>
                          </a14:m>
                          <a:r>
                            <a:rPr kumimoji="1" lang="en-US" altLang="ja-JP" sz="2000" i="0" dirty="0"/>
                            <a:t>)</a:t>
                          </a:r>
                          <a:endParaRPr kumimoji="1" lang="ja-JP" altLang="en-US" sz="2000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>
                              <a:latin typeface="+mn-lt"/>
                            </a:rPr>
                            <a:t>Simulated</a:t>
                          </a:r>
                          <a:br>
                            <a:rPr kumimoji="1" lang="en-US" altLang="ja-JP" sz="2000" dirty="0">
                              <a:latin typeface="+mn-lt"/>
                            </a:rPr>
                          </a:br>
                          <a:r>
                            <a:rPr kumimoji="1" lang="en-US" altLang="ja-JP" sz="2000" dirty="0">
                              <a:latin typeface="+mn-lt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2000" b="1" i="0" smtClean="0">
                                  <a:latin typeface="Cambria Math" panose="02040503050406030204" pitchFamily="18" charset="0"/>
                                </a:rPr>
                                <m:t>𝛍</m:t>
                              </m:r>
                              <m:r>
                                <a:rPr kumimoji="1" lang="en-US" altLang="ja-JP" sz="2000" b="1" i="0" smtClean="0"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oMath>
                          </a14:m>
                          <a:r>
                            <a:rPr kumimoji="1" lang="en-US" altLang="ja-JP" sz="2000" i="0" dirty="0">
                              <a:latin typeface="+mn-lt"/>
                            </a:rPr>
                            <a:t>)</a:t>
                          </a:r>
                          <a:endParaRPr kumimoji="1" lang="ja-JP" altLang="en-US" sz="20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Error (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2000" b="1" i="0" smtClean="0">
                                  <a:latin typeface="Cambria Math" panose="02040503050406030204" pitchFamily="18" charset="0"/>
                                </a:rPr>
                                <m:t>𝛍</m:t>
                              </m:r>
                              <m:r>
                                <a:rPr kumimoji="1" lang="en-US" altLang="ja-JP" sz="2000" b="1" i="0" smtClean="0"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oMath>
                          </a14:m>
                          <a:r>
                            <a:rPr kumimoji="1" lang="en-US" altLang="ja-JP" sz="2000" i="0" dirty="0"/>
                            <a:t>)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794923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Ch.2: Hood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20.1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21.4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+1.3 (+6.5%)</m:t>
                              </m:r>
                            </m:oMath>
                          </a14:m>
                          <a:r>
                            <a:rPr kumimoji="1" lang="ja-JP" altLang="en-US" sz="2000" dirty="0"/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614134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Ch.3: Side Door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19.0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21.0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+2.0 (+10.5%)</m:t>
                              </m:r>
                            </m:oMath>
                          </a14:m>
                          <a:r>
                            <a:rPr kumimoji="1" lang="ja-JP" altLang="en-US" sz="2000" dirty="0"/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923707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Ch.4: Roof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17.0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19.3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  <m:t>+2.3 </m:t>
                              </m:r>
                              <m:d>
                                <m:dPr>
                                  <m:ctrlPr>
                                    <a:rPr kumimoji="1" lang="en-US" altLang="ja-JP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2000" i="1" smtClean="0">
                                      <a:latin typeface="Cambria Math" panose="02040503050406030204" pitchFamily="18" charset="0"/>
                                    </a:rPr>
                                    <m:t>+13.5%</m:t>
                                  </m:r>
                                </m:e>
                              </m:d>
                            </m:oMath>
                          </a14:m>
                          <a:r>
                            <a:rPr kumimoji="1" lang="ja-JP" altLang="en-US" sz="2000" dirty="0"/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776640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Ch.5: Side Sill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20.0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21.6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  <m:t>+1.6 (+8.0%)</m:t>
                              </m:r>
                            </m:oMath>
                          </a14:m>
                          <a:r>
                            <a:rPr kumimoji="1" lang="ja-JP" altLang="en-US" sz="2000" dirty="0"/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17276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Ch.6: Floor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14.5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kumimoji="1" lang="ja-JP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640599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Ch.7: Back Door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23.0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20.3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−2.7 (−11.7%)</m:t>
                              </m:r>
                            </m:oMath>
                          </a14:m>
                          <a:r>
                            <a:rPr kumimoji="1" lang="ja-JP" altLang="en-US" sz="2000" dirty="0"/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227666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 5">
                <a:extLst>
                  <a:ext uri="{FF2B5EF4-FFF2-40B4-BE49-F238E27FC236}">
                    <a16:creationId xmlns:a16="http://schemas.microsoft.com/office/drawing/2014/main" id="{311D86A2-7152-4139-A9AF-CE046069CB3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95225710"/>
                  </p:ext>
                </p:extLst>
              </p:nvPr>
            </p:nvGraphicFramePr>
            <p:xfrm>
              <a:off x="2706444" y="1304764"/>
              <a:ext cx="6768000" cy="30784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052000">
                      <a:extLst>
                        <a:ext uri="{9D8B030D-6E8A-4147-A177-3AD203B41FA5}">
                          <a16:colId xmlns:a16="http://schemas.microsoft.com/office/drawing/2014/main" val="2319242628"/>
                        </a:ext>
                      </a:extLst>
                    </a:gridCol>
                    <a:gridCol w="1440000">
                      <a:extLst>
                        <a:ext uri="{9D8B030D-6E8A-4147-A177-3AD203B41FA5}">
                          <a16:colId xmlns:a16="http://schemas.microsoft.com/office/drawing/2014/main" val="300030439"/>
                        </a:ext>
                      </a:extLst>
                    </a:gridCol>
                    <a:gridCol w="1517736">
                      <a:extLst>
                        <a:ext uri="{9D8B030D-6E8A-4147-A177-3AD203B41FA5}">
                          <a16:colId xmlns:a16="http://schemas.microsoft.com/office/drawing/2014/main" val="2264358368"/>
                        </a:ext>
                      </a:extLst>
                    </a:gridCol>
                    <a:gridCol w="1758264">
                      <a:extLst>
                        <a:ext uri="{9D8B030D-6E8A-4147-A177-3AD203B41FA5}">
                          <a16:colId xmlns:a16="http://schemas.microsoft.com/office/drawing/2014/main" val="1129934579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Point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2616" t="-4348" r="-228692" b="-3547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30924" t="-4348" r="-117671" b="-3547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5121" t="-4348" r="-1384" b="-3547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7949235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Ch.2: Hood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20.1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21.4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5121" t="-184615" r="-1384" b="-5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141344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Ch.3: Side Door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19.0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21.0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5121" t="-284615" r="-1384" b="-4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237072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Ch.4: Roof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17.0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19.3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5121" t="-378788" r="-1384" b="-3212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7766405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Ch.5: Side Sill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20.0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21.6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5121" t="-486154" r="-1384" b="-226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172763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Ch.6: Floor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2616" t="-586154" r="-228692" b="-1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14.5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5121" t="-586154" r="-1384" b="-126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405991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Ch.7: Back Door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23.0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20.3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5121" t="-686154" r="-1384" b="-26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7666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角丸四角形 10">
                <a:extLst>
                  <a:ext uri="{FF2B5EF4-FFF2-40B4-BE49-F238E27FC236}">
                    <a16:creationId xmlns:a16="http://schemas.microsoft.com/office/drawing/2014/main" id="{C918F34B-BE97-46D1-A720-23D53C4FAD06}"/>
                  </a:ext>
                </a:extLst>
              </p:cNvPr>
              <p:cNvSpPr/>
              <p:nvPr/>
            </p:nvSpPr>
            <p:spPr>
              <a:xfrm>
                <a:off x="1775520" y="4653136"/>
                <a:ext cx="8640960" cy="115212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400" dirty="0">
                    <a:ea typeface="メイリオ" panose="020B0604030504040204" pitchFamily="50" charset="-128"/>
                  </a:rPr>
                  <a:t>Although there is still room for improvement in accuracy, </a:t>
                </a:r>
                <a:br>
                  <a:rPr lang="en-US" altLang="ja-JP" sz="2400" dirty="0">
                    <a:ea typeface="メイリオ" panose="020B0604030504040204" pitchFamily="50" charset="-128"/>
                  </a:rPr>
                </a:br>
                <a:r>
                  <a:rPr lang="en-US" altLang="ja-JP" sz="2400" dirty="0">
                    <a:ea typeface="メイリオ" panose="020B0604030504040204" pitchFamily="50" charset="-128"/>
                  </a:rPr>
                  <a:t>the maximum error in film thickness is less than 3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2400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US" altLang="ja-JP" sz="2400" dirty="0">
                    <a:ea typeface="メイリオ" panose="020B0604030504040204" pitchFamily="50" charset="-128"/>
                  </a:rPr>
                  <a:t>, </a:t>
                </a:r>
                <a:br>
                  <a:rPr lang="en-US" altLang="ja-JP" sz="2400" dirty="0">
                    <a:ea typeface="メイリオ" panose="020B0604030504040204" pitchFamily="50" charset="-128"/>
                  </a:rPr>
                </a:br>
                <a:r>
                  <a:rPr lang="en-US" altLang="ja-JP" sz="2400" dirty="0">
                    <a:ea typeface="メイリオ" panose="020B0604030504040204" pitchFamily="50" charset="-128"/>
                  </a:rPr>
                  <a:t>which is accurate enough for practical use.</a:t>
                </a:r>
                <a:endParaRPr lang="ja-JP" altLang="en-US" sz="2400" dirty="0">
                  <a:ea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7" name="角丸四角形 10">
                <a:extLst>
                  <a:ext uri="{FF2B5EF4-FFF2-40B4-BE49-F238E27FC236}">
                    <a16:creationId xmlns:a16="http://schemas.microsoft.com/office/drawing/2014/main" id="{C918F34B-BE97-46D1-A720-23D53C4FAD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520" y="4653136"/>
                <a:ext cx="8640960" cy="1152129"/>
              </a:xfrm>
              <a:prstGeom prst="roundRect">
                <a:avLst/>
              </a:prstGeom>
              <a:blipFill>
                <a:blip r:embed="rId3"/>
                <a:stretch>
                  <a:fillRect t="-5789" b="-13158"/>
                </a:stretch>
              </a:blipFill>
              <a:ln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95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random/>
      </p:transition>
    </mc:Choice>
    <mc:Fallback xmlns="">
      <p:transition advClick="0" advTm="12000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EDESFEM</a:t>
            </a:r>
            <a:br>
              <a:rPr lang="en-US" altLang="ja-JP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918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random/>
      </p:transition>
    </mc:Choice>
    <mc:Fallback xmlns="">
      <p:transition advClick="0" advTm="4000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cs typeface="Tahoma" panose="020B0604030504040204" pitchFamily="34" charset="0"/>
              </a:rPr>
              <a:t>Summary</a:t>
            </a:r>
            <a:endParaRPr kumimoji="1" lang="ja-JP" altLang="en-US" dirty="0">
              <a:cs typeface="Tahoma" panose="020B0604030504040204" pitchFamily="34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dirty="0">
                <a:latin typeface="Calibri" panose="020F0502020204030204" pitchFamily="34" charset="0"/>
              </a:rPr>
              <a:t>The electrodeposition simulator “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EDESFEM</a:t>
            </a:r>
            <a:r>
              <a:rPr lang="en-US" altLang="ja-JP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” is now on sale.</a:t>
            </a:r>
            <a:endParaRPr lang="en-US" altLang="ja-JP" sz="2400" dirty="0">
              <a:latin typeface="Calibri" panose="020F0502020204030204" pitchFamily="34" charset="0"/>
            </a:endParaRPr>
          </a:p>
          <a:p>
            <a:r>
              <a:rPr lang="en-US" altLang="ja-JP" sz="2400" dirty="0">
                <a:latin typeface="Calibri" panose="020F0502020204030204" pitchFamily="34" charset="0"/>
              </a:rPr>
              <a:t>4 features of the software were introduced: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ja-JP" dirty="0">
                <a:latin typeface="Calibri" panose="020F0502020204030204" pitchFamily="34" charset="0"/>
              </a:rPr>
              <a:t>High Accuracy with 4-node Tetrahedral Meshes,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ja-JP" dirty="0">
                <a:latin typeface="Calibri" panose="020F0502020204030204" pitchFamily="34" charset="0"/>
              </a:rPr>
              <a:t>Support for Moving Boundary Analysis of Multiple Bodies,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ja-JP" dirty="0">
                <a:latin typeface="Calibri" panose="020F0502020204030204" pitchFamily="34" charset="0"/>
              </a:rPr>
              <a:t>High Speed with MPI/OpenMP Hybrid Parallelization,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ja-JP" dirty="0">
                <a:latin typeface="Calibri" panose="020F0502020204030204" pitchFamily="34" charset="0"/>
              </a:rPr>
              <a:t>Faithful Reproduction of Deposition Delay on Inner Plates.</a:t>
            </a:r>
          </a:p>
          <a:p>
            <a:pPr marL="514350" indent="-457200"/>
            <a:r>
              <a:rPr lang="en-US" altLang="ja-JP" sz="2400" dirty="0">
                <a:latin typeface="Calibri" panose="020F0502020204030204" pitchFamily="34" charset="0"/>
              </a:rPr>
              <a:t>V&amp;Vs for the 4-plate box and an actual line were presented.</a:t>
            </a:r>
            <a:endParaRPr lang="en-US" altLang="ja-JP" dirty="0">
              <a:latin typeface="Calibri" panose="020F050202020403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44</a:t>
            </a:fld>
            <a:endParaRPr lang="ja-JP" altLang="en-US" dirty="0"/>
          </a:p>
        </p:txBody>
      </p:sp>
      <p:sp>
        <p:nvSpPr>
          <p:cNvPr id="5" name="角丸四角形 12">
            <a:extLst>
              <a:ext uri="{FF2B5EF4-FFF2-40B4-BE49-F238E27FC236}">
                <a16:creationId xmlns:a16="http://schemas.microsoft.com/office/drawing/2014/main" id="{60219204-EB1E-F1C7-9DC1-99C394E9B0D2}"/>
              </a:ext>
            </a:extLst>
          </p:cNvPr>
          <p:cNvSpPr/>
          <p:nvPr/>
        </p:nvSpPr>
        <p:spPr>
          <a:xfrm>
            <a:off x="334434" y="3789040"/>
            <a:ext cx="11522207" cy="2268252"/>
          </a:xfrm>
          <a:prstGeom prst="roundRect">
            <a:avLst>
              <a:gd name="adj" fmla="val 24639"/>
            </a:avLst>
          </a:prstGeom>
          <a:solidFill>
            <a:srgbClr val="4DFFC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Please feel free to contact us at the following e-mail address </a:t>
            </a:r>
            <a:br>
              <a:rPr lang="en-US" altLang="ja-JP" sz="2400" dirty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</a:br>
            <a:r>
              <a:rPr lang="en-US" altLang="ja-JP" sz="2400" dirty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for trial or purchase of 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EDESFEM </a:t>
            </a:r>
            <a:r>
              <a:rPr lang="en-US" altLang="ja-JP" sz="2400" dirty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or for any questions.</a:t>
            </a:r>
          </a:p>
          <a:p>
            <a:pPr algn="ctr"/>
            <a:r>
              <a:rPr lang="en-US" altLang="ja-JP" sz="2400" dirty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We also welcome your inquiries about ED lab experiments and actual line measurements.</a:t>
            </a:r>
          </a:p>
          <a:p>
            <a:pPr algn="ctr"/>
            <a:br>
              <a:rPr lang="en-US" altLang="ja-JP" sz="10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Calibri" panose="020F0502020204030204" pitchFamily="34" charset="0"/>
              </a:rPr>
            </a:br>
            <a:r>
              <a:rPr lang="en-US" altLang="ja-JP" sz="3200" b="1" dirty="0"/>
              <a:t>edesfem@rccm.co.jp</a:t>
            </a:r>
            <a:endParaRPr lang="en-US" altLang="ja-JP" sz="2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509EDCD-3C12-980C-E08B-B1ADBA45F378}"/>
              </a:ext>
            </a:extLst>
          </p:cNvPr>
          <p:cNvSpPr txBox="1"/>
          <p:nvPr/>
        </p:nvSpPr>
        <p:spPr>
          <a:xfrm>
            <a:off x="10539874" y="1750421"/>
            <a:ext cx="16626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Leaflet is</a:t>
            </a:r>
            <a:br>
              <a:rPr kumimoji="1"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kumimoji="1"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also available!</a:t>
            </a:r>
            <a:endParaRPr kumimoji="1"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C0BFCE69-6A5A-8705-ABB4-0EABD7CCFEF2}"/>
              </a:ext>
            </a:extLst>
          </p:cNvPr>
          <p:cNvGrpSpPr/>
          <p:nvPr/>
        </p:nvGrpSpPr>
        <p:grpSpPr>
          <a:xfrm>
            <a:off x="6528048" y="1052736"/>
            <a:ext cx="1944216" cy="400110"/>
            <a:chOff x="4547828" y="-44450"/>
            <a:chExt cx="1944216" cy="400110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655AD7C-C830-0A65-A9E1-1046100AEF47}"/>
                </a:ext>
              </a:extLst>
            </p:cNvPr>
            <p:cNvSpPr txBox="1"/>
            <p:nvPr/>
          </p:nvSpPr>
          <p:spPr>
            <a:xfrm>
              <a:off x="4547828" y="-44450"/>
              <a:ext cx="884601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schemeClr val="bg1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Search</a:t>
              </a:r>
              <a:endParaRPr kumimoji="1" lang="ja-JP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3342F6B-A190-4ECA-8A6A-DE6186F570F3}"/>
                </a:ext>
              </a:extLst>
            </p:cNvPr>
            <p:cNvSpPr txBox="1"/>
            <p:nvPr/>
          </p:nvSpPr>
          <p:spPr>
            <a:xfrm>
              <a:off x="5245454" y="-44450"/>
              <a:ext cx="1246590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   </a:t>
              </a:r>
              <a:r>
                <a:rPr lang="en-US" altLang="ja-JP" sz="2000" dirty="0" err="1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edesfem</a:t>
              </a:r>
              <a:endParaRPr kumimoji="1" lang="ja-JP" altLang="en-US" sz="2000" dirty="0"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</p:grpSp>
      <p:pic>
        <p:nvPicPr>
          <p:cNvPr id="12" name="図 11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5885AAC3-3610-7AA6-0A9E-D1D0C211F6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613" y="623890"/>
            <a:ext cx="2049887" cy="296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4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random/>
      </p:transition>
    </mc:Choice>
    <mc:Fallback xmlns="">
      <p:transition advClick="0" advTm="12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28D7AD-3C53-414A-B98B-D99948D8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Need for ED Simulation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AB3519B-AFEF-4783-BE7F-6C500ED04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dirty="0">
                <a:latin typeface="Calibri" panose="020F0502020204030204" pitchFamily="34" charset="0"/>
              </a:rPr>
              <a:t>ED holes are essential for corrosion protection, </a:t>
            </a:r>
            <a:br>
              <a:rPr lang="en-US" altLang="ja-JP" sz="2400" dirty="0">
                <a:latin typeface="Calibri" panose="020F0502020204030204" pitchFamily="34" charset="0"/>
              </a:rPr>
            </a:br>
            <a:r>
              <a:rPr lang="en-US" altLang="ja-JP" sz="2400" dirty="0">
                <a:latin typeface="Calibri" panose="020F0502020204030204" pitchFamily="34" charset="0"/>
              </a:rPr>
              <a:t>while they are unwanted for strength/stiffness.</a:t>
            </a:r>
          </a:p>
          <a:p>
            <a:r>
              <a:rPr lang="en-US" altLang="ja-JP" sz="2400" dirty="0">
                <a:latin typeface="Calibri" panose="020F0502020204030204" pitchFamily="34" charset="0"/>
              </a:rPr>
              <a:t>Thus, the following conflict occurs in the field of carbody design.</a:t>
            </a: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dirty="0">
              <a:latin typeface="Calibri" panose="020F0502020204030204" pitchFamily="34" charset="0"/>
            </a:endParaRPr>
          </a:p>
          <a:p>
            <a:r>
              <a:rPr lang="en-US" altLang="ja-JP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Of course, ED simulation is also useful for 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</a:rPr>
              <a:t>pre-study of the effect of ED condition changes on film thickness, cause finding and quick improvement of insufficient deposition, etc..</a:t>
            </a:r>
            <a:endParaRPr lang="en-US" altLang="ja-JP" sz="2400" dirty="0">
              <a:latin typeface="Calibri" panose="020F050202020403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431F08C-2743-4394-9071-63AF44798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BEB6D27-E9A2-43A0-8E6C-53630F400D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4" t="13250" r="6026" b="50000"/>
          <a:stretch/>
        </p:blipFill>
        <p:spPr>
          <a:xfrm>
            <a:off x="6816083" y="1772816"/>
            <a:ext cx="2273145" cy="23400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9F9B92D-D8C7-431C-9569-3428156DC77A}"/>
              </a:ext>
            </a:extLst>
          </p:cNvPr>
          <p:cNvSpPr txBox="1"/>
          <p:nvPr/>
        </p:nvSpPr>
        <p:spPr>
          <a:xfrm>
            <a:off x="3139779" y="4117142"/>
            <a:ext cx="2024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Corrosion </a:t>
            </a:r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Section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E921026-DE4C-4292-906B-8A320252C630}"/>
              </a:ext>
            </a:extLst>
          </p:cNvPr>
          <p:cNvSpPr txBox="1"/>
          <p:nvPr/>
        </p:nvSpPr>
        <p:spPr>
          <a:xfrm>
            <a:off x="6574226" y="4117142"/>
            <a:ext cx="2888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0000CC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Strength/Stiffness</a:t>
            </a:r>
            <a:r>
              <a:rPr kumimoji="1" lang="ja-JP" altLang="en-US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 </a:t>
            </a:r>
            <a:r>
              <a:rPr kumimoji="1"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Section</a:t>
            </a:r>
            <a:endParaRPr kumimoji="1"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8DB3F29-E618-4F48-8815-5F7AD9ABDC29}"/>
              </a:ext>
            </a:extLst>
          </p:cNvPr>
          <p:cNvSpPr txBox="1"/>
          <p:nvPr/>
        </p:nvSpPr>
        <p:spPr>
          <a:xfrm>
            <a:off x="6137304" y="2458633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solidFill>
                  <a:srgbClr val="0000CC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Fewer</a:t>
            </a:r>
            <a:br>
              <a:rPr lang="en-US" altLang="ja-JP" dirty="0">
                <a:solidFill>
                  <a:srgbClr val="0000CC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dirty="0">
                <a:solidFill>
                  <a:srgbClr val="0000CC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ED holes!</a:t>
            </a:r>
            <a:endParaRPr lang="ja-JP" altLang="en-US" sz="800" dirty="0">
              <a:solidFill>
                <a:srgbClr val="0000CC"/>
              </a:solidFill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85A4A12-52EF-4756-A490-056CA62059B0}"/>
              </a:ext>
            </a:extLst>
          </p:cNvPr>
          <p:cNvSpPr/>
          <p:nvPr/>
        </p:nvSpPr>
        <p:spPr>
          <a:xfrm>
            <a:off x="812310" y="4517252"/>
            <a:ext cx="10566448" cy="8199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</a:rPr>
              <a:t>ED simulation</a:t>
            </a:r>
            <a:r>
              <a:rPr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</a:rPr>
              <a:t> </a:t>
            </a:r>
            <a:r>
              <a:rPr lang="en-US" altLang="ja-JP" sz="2400" dirty="0">
                <a:ea typeface="メイリオ" panose="020B0604030504040204" pitchFamily="50" charset="-128"/>
              </a:rPr>
              <a:t>can resolve such conflicts without any seeds of future trouble </a:t>
            </a:r>
            <a:br>
              <a:rPr lang="en-US" altLang="ja-JP" sz="2400" dirty="0">
                <a:ea typeface="メイリオ" panose="020B0604030504040204" pitchFamily="50" charset="-128"/>
              </a:rPr>
            </a:br>
            <a:r>
              <a:rPr lang="en-US" altLang="ja-JP" sz="2400" dirty="0">
                <a:ea typeface="メイリオ" panose="020B0604030504040204" pitchFamily="50" charset="-128"/>
              </a:rPr>
              <a:t>and lead to the optimal carbody design.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B25735-C0F4-51A3-00E2-78680FCFD6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4" t="13250" r="6026" b="50000"/>
          <a:stretch/>
        </p:blipFill>
        <p:spPr>
          <a:xfrm flipH="1">
            <a:off x="2927651" y="1772816"/>
            <a:ext cx="2273145" cy="23400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DB5D710-94FE-4F35-8ADA-579538675DD4}"/>
              </a:ext>
            </a:extLst>
          </p:cNvPr>
          <p:cNvSpPr txBox="1"/>
          <p:nvPr/>
        </p:nvSpPr>
        <p:spPr>
          <a:xfrm>
            <a:off x="4979876" y="2458633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More</a:t>
            </a:r>
            <a:br>
              <a:rPr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ED holes!</a:t>
            </a:r>
            <a:endParaRPr kumimoji="1" lang="ja-JP" altLang="en-US" sz="800" dirty="0">
              <a:solidFill>
                <a:srgbClr val="FF0000"/>
              </a:solidFill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126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random/>
      </p:transition>
    </mc:Choice>
    <mc:Fallback xmlns="">
      <p:transition advClick="0" advTm="12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29205" r="1700" b="34047"/>
          <a:stretch/>
        </p:blipFill>
        <p:spPr>
          <a:xfrm>
            <a:off x="1981366" y="4360125"/>
            <a:ext cx="8424698" cy="2007222"/>
          </a:xfrm>
          <a:prstGeom prst="rect">
            <a:avLst/>
          </a:prstGeom>
        </p:spPr>
      </p:pic>
      <p:cxnSp>
        <p:nvCxnSpPr>
          <p:cNvPr id="41" name="直線コネクタ 40"/>
          <p:cNvCxnSpPr/>
          <p:nvPr/>
        </p:nvCxnSpPr>
        <p:spPr>
          <a:xfrm>
            <a:off x="10383762" y="5871488"/>
            <a:ext cx="0" cy="4216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What is ED Simulation?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Actual ED Line</a:t>
            </a:r>
          </a:p>
          <a:p>
            <a:pPr marL="0" indent="0">
              <a:buNone/>
            </a:pPr>
            <a:endParaRPr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endParaRPr kumimoji="1"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endParaRPr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endParaRPr kumimoji="1"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endParaRPr lang="en-US" altLang="ja-JP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ED Simulation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057815"/>
            <a:ext cx="4097298" cy="2731532"/>
          </a:xfrm>
          <a:prstGeom prst="rect">
            <a:avLst/>
          </a:prstGeom>
        </p:spPr>
      </p:pic>
      <p:cxnSp>
        <p:nvCxnSpPr>
          <p:cNvPr id="10" name="直線矢印コネクタ 9"/>
          <p:cNvCxnSpPr>
            <a:cxnSpLocks/>
            <a:stCxn id="3" idx="2"/>
          </p:cNvCxnSpPr>
          <p:nvPr/>
        </p:nvCxnSpPr>
        <p:spPr>
          <a:xfrm flipH="1">
            <a:off x="6228608" y="4712950"/>
            <a:ext cx="460543" cy="38333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>
            <a:cxnSpLocks/>
          </p:cNvCxnSpPr>
          <p:nvPr/>
        </p:nvCxnSpPr>
        <p:spPr>
          <a:xfrm flipH="1" flipV="1">
            <a:off x="5478327" y="2818842"/>
            <a:ext cx="1150683" cy="124070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5986157" y="4005064"/>
            <a:ext cx="1405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Electrodes</a:t>
            </a:r>
            <a:b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(Anodes)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151784" y="4005064"/>
            <a:ext cx="963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Paint</a:t>
            </a:r>
            <a:b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Pool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cxnSp>
        <p:nvCxnSpPr>
          <p:cNvPr id="16" name="直線矢印コネクタ 15"/>
          <p:cNvCxnSpPr>
            <a:cxnSpLocks/>
          </p:cNvCxnSpPr>
          <p:nvPr/>
        </p:nvCxnSpPr>
        <p:spPr>
          <a:xfrm flipH="1" flipV="1">
            <a:off x="3995565" y="3110638"/>
            <a:ext cx="594070" cy="98608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>
            <a:cxnSpLocks/>
          </p:cNvCxnSpPr>
          <p:nvPr/>
        </p:nvCxnSpPr>
        <p:spPr>
          <a:xfrm flipH="1">
            <a:off x="3012532" y="4490994"/>
            <a:ext cx="1405987" cy="64556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4871864" y="4017258"/>
            <a:ext cx="133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Carbody</a:t>
            </a:r>
            <a:b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w/ Motion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cxnSp>
        <p:nvCxnSpPr>
          <p:cNvPr id="27" name="直線矢印コネクタ 26"/>
          <p:cNvCxnSpPr>
            <a:cxnSpLocks/>
          </p:cNvCxnSpPr>
          <p:nvPr/>
        </p:nvCxnSpPr>
        <p:spPr>
          <a:xfrm flipH="1" flipV="1">
            <a:off x="4661021" y="2636912"/>
            <a:ext cx="901976" cy="143503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>
            <a:cxnSpLocks/>
          </p:cNvCxnSpPr>
          <p:nvPr/>
        </p:nvCxnSpPr>
        <p:spPr>
          <a:xfrm flipH="1">
            <a:off x="4716283" y="4642725"/>
            <a:ext cx="846714" cy="28594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テキスト ボックス 61"/>
          <p:cNvSpPr txBox="1"/>
          <p:nvPr/>
        </p:nvSpPr>
        <p:spPr>
          <a:xfrm>
            <a:off x="2089284" y="5800190"/>
            <a:ext cx="33226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Total length: about 30 m</a:t>
            </a:r>
            <a:endParaRPr lang="ja-JP" altLang="en-US" sz="22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>
            <a:off x="1981366" y="5871488"/>
            <a:ext cx="0" cy="4216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>
            <a:cxnSpLocks/>
          </p:cNvCxnSpPr>
          <p:nvPr/>
        </p:nvCxnSpPr>
        <p:spPr>
          <a:xfrm flipH="1">
            <a:off x="1981368" y="6192144"/>
            <a:ext cx="598684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9664390" y="6192144"/>
            <a:ext cx="74167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角丸四角形 22"/>
          <p:cNvSpPr/>
          <p:nvPr/>
        </p:nvSpPr>
        <p:spPr>
          <a:xfrm>
            <a:off x="7702004" y="2598944"/>
            <a:ext cx="4284456" cy="1660112"/>
          </a:xfrm>
          <a:prstGeom prst="roundRect">
            <a:avLst>
              <a:gd name="adj" fmla="val 16424"/>
            </a:avLst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r>
              <a:rPr lang="en-US" altLang="ja-JP" sz="2400" dirty="0">
                <a:solidFill>
                  <a:schemeClr val="tx1"/>
                </a:solidFill>
              </a:rPr>
              <a:t>Paint</a:t>
            </a:r>
            <a:r>
              <a:rPr lang="ja-JP" altLang="en-US" sz="2400" dirty="0">
                <a:solidFill>
                  <a:schemeClr val="tx1"/>
                </a:solidFill>
              </a:rPr>
              <a:t> </a:t>
            </a:r>
            <a:r>
              <a:rPr lang="en-US" altLang="ja-JP" sz="2400" dirty="0">
                <a:solidFill>
                  <a:schemeClr val="tx1"/>
                </a:solidFill>
              </a:rPr>
              <a:t>Pool</a:t>
            </a:r>
            <a:endParaRPr kumimoji="1" lang="en-US" altLang="ja-JP" sz="2400" dirty="0">
              <a:solidFill>
                <a:schemeClr val="tx1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altLang="ja-JP" sz="2400" dirty="0">
                <a:solidFill>
                  <a:schemeClr val="tx1"/>
                </a:solidFill>
              </a:rPr>
              <a:t>Carbody with Motion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kumimoji="1" lang="en-US" altLang="ja-JP" sz="2400" dirty="0">
                <a:solidFill>
                  <a:schemeClr val="tx1"/>
                </a:solidFill>
              </a:rPr>
              <a:t>Electrodes (Anodes)</a:t>
            </a:r>
          </a:p>
          <a:p>
            <a:r>
              <a:rPr lang="en-US" altLang="ja-JP" sz="2400" dirty="0"/>
              <a:t>a</a:t>
            </a:r>
            <a:r>
              <a:rPr kumimoji="1" lang="en-US" altLang="ja-JP" sz="2400" dirty="0"/>
              <a:t>re reproduced in a computer.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6859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random/>
      </p:transition>
    </mc:Choice>
    <mc:Fallback xmlns="">
      <p:transition advClick="0" advTm="12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What is ES Simulation?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b"/>
              <a:lstStyle/>
              <a:p>
                <a:pPr marL="0" indent="0">
                  <a:buNone/>
                </a:pPr>
                <a:endParaRPr lang="en-US" altLang="ja-JP" sz="2400" dirty="0">
                  <a:latin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altLang="ja-JP" sz="2400" dirty="0">
                  <a:latin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altLang="ja-JP" sz="2400" dirty="0">
                  <a:latin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altLang="ja-JP" sz="2400" dirty="0">
                  <a:latin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altLang="ja-JP" sz="2400" dirty="0">
                  <a:latin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altLang="ja-JP" sz="2400" dirty="0">
                  <a:latin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altLang="ja-JP" sz="2400" dirty="0">
                  <a:latin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altLang="ja-JP" sz="1000" dirty="0">
                  <a:latin typeface="Calibri" panose="020F0502020204030204" pitchFamily="34" charset="0"/>
                </a:endParaRPr>
              </a:p>
              <a:p>
                <a:r>
                  <a:rPr lang="en-US" altLang="ja-JP" sz="2400" dirty="0">
                    <a:latin typeface="Calibri" panose="020F0502020204030204" pitchFamily="34" charset="0"/>
                  </a:rPr>
                  <a:t>Governing equation:</a:t>
                </a:r>
                <a:br>
                  <a:rPr lang="en-US" altLang="ja-JP" sz="2400" dirty="0">
                    <a:latin typeface="Calibri" panose="020F0502020204030204" pitchFamily="34" charset="0"/>
                  </a:rPr>
                </a:br>
                <a:r>
                  <a:rPr lang="en-US" altLang="ja-JP" sz="2400" dirty="0">
                    <a:latin typeface="Calibri" panose="020F0502020204030204" pitchFamily="34" charset="0"/>
                  </a:rPr>
                  <a:t>Electrostatic Laplace equation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𝜵</m:t>
                        </m:r>
                      </m:e>
                      <m:sup>
                        <m:r>
                          <a:rPr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altLang="ja-JP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altLang="ja-JP" sz="2400" dirty="0">
                    <a:latin typeface="Calibri" panose="020F0502020204030204" pitchFamily="34" charset="0"/>
                  </a:rPr>
                  <a:t>) in the paint pool domain.</a:t>
                </a:r>
              </a:p>
              <a:p>
                <a:r>
                  <a:rPr lang="en-US" altLang="ja-JP" sz="2400" dirty="0">
                    <a:latin typeface="Calibri" panose="020F0502020204030204" pitchFamily="34" charset="0"/>
                  </a:rPr>
                  <a:t>Boundary conditions:</a:t>
                </a:r>
              </a:p>
              <a:p>
                <a:pPr marL="857250" lvl="1" indent="-457200">
                  <a:buFont typeface="+mj-lt"/>
                  <a:buAutoNum type="arabicPeriod"/>
                </a:pPr>
                <a:r>
                  <a:rPr lang="en-US" altLang="ja-JP" sz="2000" dirty="0">
                    <a:latin typeface="Calibri" panose="020F0502020204030204" pitchFamily="34" charset="0"/>
                  </a:rPr>
                  <a:t>Wall (insulation) BC</a:t>
                </a:r>
                <a:r>
                  <a:rPr lang="ja-JP" altLang="en-US" sz="2000" dirty="0">
                    <a:latin typeface="Calibri" panose="020F0502020204030204" pitchFamily="34" charset="0"/>
                  </a:rPr>
                  <a:t>，</a:t>
                </a:r>
                <a:endParaRPr lang="en-US" altLang="ja-JP" sz="2000" dirty="0">
                  <a:latin typeface="Calibri" panose="020F0502020204030204" pitchFamily="34" charset="0"/>
                </a:endParaRPr>
              </a:p>
              <a:p>
                <a:pPr marL="857250" lvl="1" indent="-457200">
                  <a:buFont typeface="+mj-lt"/>
                  <a:buAutoNum type="arabicPeriod"/>
                </a:pPr>
                <a:r>
                  <a:rPr lang="en-US" altLang="ja-JP" sz="2000" dirty="0">
                    <a:latin typeface="Calibri" panose="020F0502020204030204" pitchFamily="34" charset="0"/>
                  </a:rPr>
                  <a:t>Anodic (electrode surface) BC,</a:t>
                </a:r>
              </a:p>
              <a:p>
                <a:pPr marL="857250" lvl="1" indent="-457200">
                  <a:buFont typeface="+mj-lt"/>
                  <a:buAutoNum type="arabicPeriod"/>
                </a:pPr>
                <a:r>
                  <a:rPr lang="en-US" altLang="ja-JP" sz="2000" dirty="0">
                    <a:solidFill>
                      <a:srgbClr val="0000CC"/>
                    </a:solidFill>
                    <a:latin typeface="Calibri" panose="020F0502020204030204" pitchFamily="34" charset="0"/>
                  </a:rPr>
                  <a:t>Cathodic (carbody surface) BC:</a:t>
                </a:r>
                <a:br>
                  <a:rPr lang="en-US" altLang="ja-JP" sz="2000" dirty="0">
                    <a:solidFill>
                      <a:srgbClr val="0000CC"/>
                    </a:solidFill>
                    <a:latin typeface="Calibri" panose="020F0502020204030204" pitchFamily="34" charset="0"/>
                  </a:rPr>
                </a:br>
                <a:r>
                  <a:rPr lang="en-US" altLang="ja-JP" sz="2000" dirty="0">
                    <a:solidFill>
                      <a:srgbClr val="0000CC"/>
                    </a:solidFill>
                    <a:latin typeface="Calibri" panose="020F0502020204030204" pitchFamily="34" charset="0"/>
                  </a:rPr>
                  <a:t>Film resistance/growth constitutive model.</a:t>
                </a:r>
                <a:endParaRPr lang="ja-JP" alt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534" b="-274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pic>
        <p:nvPicPr>
          <p:cNvPr id="21" name="libx264">
            <a:hlinkClick r:id="" action="ppaction://media"/>
            <a:extLst>
              <a:ext uri="{FF2B5EF4-FFF2-40B4-BE49-F238E27FC236}">
                <a16:creationId xmlns:a16="http://schemas.microsoft.com/office/drawing/2014/main" id="{F77928EE-F319-4B7C-A533-08E15A0F16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18444" y="584689"/>
            <a:ext cx="9144000" cy="323073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87AAAE7-4D29-4633-A6EC-096004EEC761}"/>
              </a:ext>
            </a:extLst>
          </p:cNvPr>
          <p:cNvSpPr txBox="1"/>
          <p:nvPr/>
        </p:nvSpPr>
        <p:spPr>
          <a:xfrm>
            <a:off x="6960096" y="4581128"/>
            <a:ext cx="37577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n"/>
            </a:pPr>
            <a:r>
              <a:rPr lang="en-US" altLang="ja-JP" sz="2400" kern="0" dirty="0">
                <a:solidFill>
                  <a:srgbClr val="000000"/>
                </a:solidFill>
                <a:latin typeface="+mn-lt"/>
                <a:ea typeface="Arial Unicode MS" pitchFamily="50" charset="-128"/>
                <a:cs typeface="Calibri" panose="020F0502020204030204" pitchFamily="34" charset="0"/>
              </a:rPr>
              <a:t>Outputs: time-histories of</a:t>
            </a:r>
          </a:p>
          <a:p>
            <a:pPr marL="857250" lvl="1" indent="-457200" eaLnBrk="0" hangingPunct="0"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ja-JP" sz="2000" kern="0" dirty="0">
                <a:solidFill>
                  <a:srgbClr val="000000"/>
                </a:solidFill>
                <a:latin typeface="+mn-lt"/>
                <a:ea typeface="Arial Unicode MS" pitchFamily="50" charset="-128"/>
                <a:cs typeface="Calibri" panose="020F0502020204030204" pitchFamily="34" charset="0"/>
              </a:rPr>
              <a:t>Surface potential,</a:t>
            </a:r>
          </a:p>
          <a:p>
            <a:pPr marL="857250" lvl="1" indent="-457200" eaLnBrk="0" hangingPunct="0"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ja-JP" sz="2000" kern="0" dirty="0">
                <a:solidFill>
                  <a:srgbClr val="000000"/>
                </a:solidFill>
                <a:latin typeface="+mn-lt"/>
                <a:ea typeface="Arial Unicode MS" pitchFamily="50" charset="-128"/>
                <a:cs typeface="Calibri" panose="020F0502020204030204" pitchFamily="34" charset="0"/>
              </a:rPr>
              <a:t>Current density,</a:t>
            </a:r>
            <a:endParaRPr lang="en-US" altLang="ja-JP" sz="2000" dirty="0">
              <a:solidFill>
                <a:srgbClr val="000000"/>
              </a:solidFill>
              <a:latin typeface="+mn-lt"/>
              <a:ea typeface="HG創英角ﾎﾟｯﾌﾟ体" panose="040B0A09000000000000" pitchFamily="49" charset="-128"/>
            </a:endParaRPr>
          </a:p>
          <a:p>
            <a:pPr marL="857250" lvl="1" indent="-457200" eaLnBrk="0" hangingPunct="0"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ja-JP" sz="2000" kern="0" dirty="0">
                <a:solidFill>
                  <a:srgbClr val="008000"/>
                </a:solidFill>
                <a:latin typeface="+mn-lt"/>
                <a:ea typeface="メイリオ" panose="020B0604030504040204" pitchFamily="50" charset="-128"/>
                <a:cs typeface="Calibri" panose="020F0502020204030204" pitchFamily="34" charset="0"/>
              </a:rPr>
              <a:t>Film thickness</a:t>
            </a:r>
            <a:endParaRPr lang="ja-JP" altLang="en-US" sz="2400" dirty="0">
              <a:solidFill>
                <a:srgbClr val="008000"/>
              </a:solidFill>
              <a:latin typeface="+mn-lt"/>
              <a:ea typeface="メイリオ" panose="020B060403050404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519A55C-32E6-99FD-4745-1CA4B1FBDCB1}"/>
                  </a:ext>
                </a:extLst>
              </p:cNvPr>
              <p:cNvSpPr txBox="1"/>
              <p:nvPr/>
            </p:nvSpPr>
            <p:spPr>
              <a:xfrm>
                <a:off x="5269377" y="5205970"/>
                <a:ext cx="1748427" cy="92333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latin typeface="Calibri" panose="020F0502020204030204" pitchFamily="34" charset="0"/>
                    <a:ea typeface="HG創英角ﾎﾟｯﾌﾟ体" panose="040B0A09000000000000" pitchFamily="49" charset="-128"/>
                    <a:cs typeface="Calibri" panose="020F0502020204030204" pitchFamily="34" charset="0"/>
                  </a:rPr>
                  <a:t>Identified via </a:t>
                </a:r>
                <a:br>
                  <a:rPr kumimoji="1" lang="en-US" altLang="ja-JP" dirty="0">
                    <a:latin typeface="Calibri" panose="020F0502020204030204" pitchFamily="34" charset="0"/>
                    <a:ea typeface="HG創英角ﾎﾟｯﾌﾟ体" panose="040B0A09000000000000" pitchFamily="49" charset="-128"/>
                    <a:cs typeface="Calibri" panose="020F0502020204030204" pitchFamily="34" charset="0"/>
                  </a:rPr>
                </a:br>
                <a:r>
                  <a:rPr kumimoji="1" lang="en-US" altLang="ja-JP" dirty="0">
                    <a:latin typeface="Calibri" panose="020F0502020204030204" pitchFamily="34" charset="0"/>
                    <a:ea typeface="HG創英角ﾎﾟｯﾌﾟ体" panose="040B0A09000000000000" pitchFamily="49" charset="-128"/>
                    <a:cs typeface="Calibri" panose="020F0502020204030204" pitchFamily="34" charset="0"/>
                  </a:rPr>
                  <a:t>lab experiments.</a:t>
                </a:r>
                <a:br>
                  <a:rPr kumimoji="1" lang="en-US" altLang="ja-JP" i="1" dirty="0">
                    <a:latin typeface="Cambria Math" panose="02040503050406030204" pitchFamily="18" charset="0"/>
                    <a:ea typeface="HG創英角ﾎﾟｯﾌﾟ体" panose="040B0A09000000000000" pitchFamily="49" charset="-128"/>
                  </a:rPr>
                </a:br>
                <a14:m>
                  <m:oMath xmlns:m="http://schemas.openxmlformats.org/officeDocument/2006/math">
                    <m:r>
                      <a:rPr kumimoji="1" lang="ja-JP" altLang="en-US" i="1" smtClean="0">
                        <a:latin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kumimoji="1" lang="ja-JP" altLang="en-US" dirty="0">
                    <a:latin typeface="Calibri" panose="020F0502020204030204" pitchFamily="34" charset="0"/>
                    <a:ea typeface="HG創英角ﾎﾟｯﾌﾟ体" panose="040B0A09000000000000" pitchFamily="49" charset="-128"/>
                  </a:rPr>
                  <a:t>　</a:t>
                </a: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519A55C-32E6-99FD-4745-1CA4B1FBD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377" y="5205970"/>
                <a:ext cx="1748427" cy="923330"/>
              </a:xfrm>
              <a:prstGeom prst="rect">
                <a:avLst/>
              </a:prstGeom>
              <a:blipFill>
                <a:blip r:embed="rId7"/>
                <a:stretch>
                  <a:fillRect l="-2787" t="-3974" r="-31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444CF454-53DE-2035-FF9F-78DAB580BB68}"/>
                  </a:ext>
                </a:extLst>
              </p:cNvPr>
              <p:cNvSpPr txBox="1"/>
              <p:nvPr/>
            </p:nvSpPr>
            <p:spPr>
              <a:xfrm>
                <a:off x="9787552" y="5477120"/>
                <a:ext cx="2214068" cy="64633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kumimoji="1" lang="en-US" altLang="ja-JP" dirty="0">
                    <a:latin typeface="Calibri" panose="020F0502020204030204" pitchFamily="34" charset="0"/>
                    <a:ea typeface="HG創英角ﾎﾟｯﾌﾟ体" panose="040B0A09000000000000" pitchFamily="49" charset="-128"/>
                    <a:cs typeface="Calibri" panose="020F0502020204030204" pitchFamily="34" charset="0"/>
                  </a:rPr>
                  <a:t>Final film thickness</a:t>
                </a:r>
                <a:br>
                  <a:rPr kumimoji="1" lang="en-US" altLang="ja-JP" dirty="0">
                    <a:latin typeface="Calibri" panose="020F0502020204030204" pitchFamily="34" charset="0"/>
                    <a:ea typeface="HG創英角ﾎﾟｯﾌﾟ体" panose="040B0A09000000000000" pitchFamily="49" charset="-128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← </m:t>
                    </m:r>
                  </m:oMath>
                </a14:m>
                <a:r>
                  <a:rPr kumimoji="1" lang="en-US" altLang="ja-JP" dirty="0">
                    <a:latin typeface="Calibri" panose="020F0502020204030204" pitchFamily="34" charset="0"/>
                    <a:ea typeface="HG創英角ﾎﾟｯﾌﾟ体" panose="040B0A09000000000000" pitchFamily="49" charset="-128"/>
                    <a:cs typeface="Calibri" panose="020F0502020204030204" pitchFamily="34" charset="0"/>
                  </a:rPr>
                  <a:t>is the main output.</a:t>
                </a:r>
                <a:endParaRPr kumimoji="1" lang="ja-JP" altLang="en-US" dirty="0">
                  <a:latin typeface="Calibri" panose="020F0502020204030204" pitchFamily="34" charset="0"/>
                  <a:ea typeface="HG創英角ﾎﾟｯﾌﾟ体" panose="040B0A09000000000000" pitchFamily="49" charset="-128"/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444CF454-53DE-2035-FF9F-78DAB580BB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7552" y="5477120"/>
                <a:ext cx="2214068" cy="646331"/>
              </a:xfrm>
              <a:prstGeom prst="rect">
                <a:avLst/>
              </a:prstGeom>
              <a:blipFill>
                <a:blip r:embed="rId8"/>
                <a:stretch>
                  <a:fillRect t="-4673" r="-2204" b="-130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844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4000">
        <p:random/>
      </p:transition>
    </mc:Choice>
    <mc:Fallback xmlns="">
      <p:transition advClick="0" advTm="2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4 Features of</a:t>
            </a:r>
            <a:b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EDESFEM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9088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random/>
      </p:transition>
    </mc:Choice>
    <mc:Fallback xmlns="">
      <p:transition advClick="0" advTm="4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5B98D0-723A-4DED-B821-F62D4B7D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/>
              <a:t>#1: High Accuracy with 4-node Tetrahedral Meshes</a:t>
            </a:r>
            <a:endParaRPr kumimoji="1" lang="ja-JP" altLang="en-US" sz="28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40EC6A3-5971-4ADA-80AE-463490DCD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pPr marL="0" indent="0">
              <a:buNone/>
            </a:pPr>
            <a:endParaRPr lang="en-US" altLang="ja-JP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altLang="ja-JP" sz="2400" dirty="0">
              <a:latin typeface="Calibri" panose="020F0502020204030204" pitchFamily="34" charset="0"/>
            </a:endParaRPr>
          </a:p>
          <a:p>
            <a:r>
              <a:rPr lang="en-US" altLang="ja-JP" sz="2400" dirty="0">
                <a:latin typeface="Calibri" panose="020F0502020204030204" pitchFamily="34" charset="0"/>
              </a:rPr>
              <a:t>S-FEM has recently been put to practical use as a next-gen FEM.</a:t>
            </a:r>
          </a:p>
          <a:p>
            <a:r>
              <a:rPr lang="en-US" altLang="ja-JP" sz="2400" dirty="0">
                <a:latin typeface="Calibri" panose="020F0502020204030204" pitchFamily="34" charset="0"/>
              </a:rPr>
              <a:t>EDESFEM adopts the edge-based S-FEM using 4-node tetrahedral meshes (</a:t>
            </a:r>
            <a:r>
              <a:rPr lang="en-US" altLang="ja-JP" sz="2400" dirty="0">
                <a:solidFill>
                  <a:srgbClr val="FF0000"/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ES-FEM-T4</a:t>
            </a:r>
            <a:r>
              <a:rPr lang="en-US" altLang="ja-JP" sz="2400" dirty="0">
                <a:latin typeface="Calibri" panose="020F0502020204030204" pitchFamily="34" charset="0"/>
                <a:ea typeface="メイリオ" panose="020B0604030504040204" pitchFamily="50" charset="-128"/>
              </a:rPr>
              <a:t>)</a:t>
            </a:r>
            <a:r>
              <a:rPr lang="en-US" altLang="ja-JP" sz="2400" dirty="0">
                <a:latin typeface="Calibri" panose="020F0502020204030204" pitchFamily="34" charset="0"/>
              </a:rPr>
              <a:t>.</a:t>
            </a:r>
          </a:p>
          <a:p>
            <a:endParaRPr lang="en-US" altLang="ja-JP" sz="8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altLang="ja-JP" dirty="0">
              <a:latin typeface="Calibri" panose="020F0502020204030204" pitchFamily="34" charset="0"/>
            </a:endParaRPr>
          </a:p>
          <a:p>
            <a:r>
              <a:rPr lang="en-US" altLang="ja-JP" sz="2400" dirty="0">
                <a:latin typeface="Calibri" panose="020F0502020204030204" pitchFamily="34" charset="0"/>
              </a:rPr>
              <a:t>Despite the 4-node </a:t>
            </a:r>
            <a:r>
              <a:rPr lang="en-US" altLang="ja-JP" sz="2400" dirty="0" err="1">
                <a:latin typeface="Calibri" panose="020F0502020204030204" pitchFamily="34" charset="0"/>
              </a:rPr>
              <a:t>tet</a:t>
            </a:r>
            <a:r>
              <a:rPr lang="en-US" altLang="ja-JP" sz="2400" dirty="0">
                <a:latin typeface="Calibri" panose="020F0502020204030204" pitchFamily="34" charset="0"/>
              </a:rPr>
              <a:t> mesh, </a:t>
            </a:r>
            <a:br>
              <a:rPr lang="en-US" altLang="ja-JP" sz="2400" dirty="0">
                <a:latin typeface="Calibri" panose="020F0502020204030204" pitchFamily="34" charset="0"/>
              </a:rPr>
            </a:br>
            <a:r>
              <a:rPr lang="en-US" altLang="ja-JP" sz="2400" dirty="0">
                <a:solidFill>
                  <a:srgbClr val="0000CC"/>
                </a:solidFill>
                <a:latin typeface="Calibri" panose="020F0502020204030204" pitchFamily="34" charset="0"/>
              </a:rPr>
              <a:t>superlinear mesh convergence rate</a:t>
            </a:r>
            <a:r>
              <a:rPr lang="en-US" altLang="ja-JP" sz="2400" dirty="0">
                <a:latin typeface="Calibri" panose="020F0502020204030204" pitchFamily="34" charset="0"/>
              </a:rPr>
              <a:t> is obtained as fast as the 2</a:t>
            </a:r>
            <a:r>
              <a:rPr lang="en-US" altLang="ja-JP" sz="2400" baseline="30000" dirty="0">
                <a:latin typeface="Calibri" panose="020F0502020204030204" pitchFamily="34" charset="0"/>
              </a:rPr>
              <a:t>nd</a:t>
            </a:r>
            <a:r>
              <a:rPr lang="en-US" altLang="ja-JP" sz="2400" dirty="0">
                <a:latin typeface="Calibri" panose="020F0502020204030204" pitchFamily="34" charset="0"/>
              </a:rPr>
              <a:t> -order elements.</a:t>
            </a:r>
          </a:p>
          <a:p>
            <a:r>
              <a:rPr lang="en-US" altLang="ja-JP" sz="2400" dirty="0">
                <a:latin typeface="Calibri" panose="020F0502020204030204" pitchFamily="34" charset="0"/>
              </a:rPr>
              <a:t>4-node </a:t>
            </a:r>
            <a:r>
              <a:rPr lang="en-US" altLang="ja-JP" sz="2400" dirty="0" err="1">
                <a:latin typeface="Calibri" panose="020F0502020204030204" pitchFamily="34" charset="0"/>
              </a:rPr>
              <a:t>tet</a:t>
            </a:r>
            <a:r>
              <a:rPr lang="en-US" altLang="ja-JP" sz="2400" dirty="0">
                <a:latin typeface="Calibri" panose="020F0502020204030204" pitchFamily="34" charset="0"/>
              </a:rPr>
              <a:t> meshes enable the analyses with a minimum number of elements, </a:t>
            </a:r>
            <a:br>
              <a:rPr lang="en-US" altLang="ja-JP" sz="2400" dirty="0">
                <a:latin typeface="Calibri" panose="020F0502020204030204" pitchFamily="34" charset="0"/>
              </a:rPr>
            </a:br>
            <a:r>
              <a:rPr lang="en-US" altLang="ja-JP" sz="2400" dirty="0">
                <a:latin typeface="Calibri" panose="020F0502020204030204" pitchFamily="34" charset="0"/>
              </a:rPr>
              <a:t>even around ED holes, where the quadratic or Cartesian meshes lead to </a:t>
            </a:r>
            <a:br>
              <a:rPr lang="en-US" altLang="ja-JP" sz="2400" dirty="0">
                <a:latin typeface="Calibri" panose="020F0502020204030204" pitchFamily="34" charset="0"/>
              </a:rPr>
            </a:br>
            <a:r>
              <a:rPr lang="en-US" altLang="ja-JP" sz="2400" dirty="0">
                <a:latin typeface="Calibri" panose="020F0502020204030204" pitchFamily="34" charset="0"/>
              </a:rPr>
              <a:t>a massive increase in elements.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9EC5F8-4217-4E1B-91E9-A5343979D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6" name="角丸四角形 22">
            <a:extLst>
              <a:ext uri="{FF2B5EF4-FFF2-40B4-BE49-F238E27FC236}">
                <a16:creationId xmlns:a16="http://schemas.microsoft.com/office/drawing/2014/main" id="{20B44A31-708D-CA02-F3CE-9B04C245A1F5}"/>
              </a:ext>
            </a:extLst>
          </p:cNvPr>
          <p:cNvSpPr/>
          <p:nvPr/>
        </p:nvSpPr>
        <p:spPr>
          <a:xfrm>
            <a:off x="334433" y="872716"/>
            <a:ext cx="11522207" cy="501582"/>
          </a:xfrm>
          <a:prstGeom prst="roundRect">
            <a:avLst>
              <a:gd name="adj" fmla="val 28025"/>
            </a:avLst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Adopting </a:t>
            </a:r>
            <a:r>
              <a:rPr lang="en-US" altLang="ja-JP" sz="2400" dirty="0">
                <a:solidFill>
                  <a:srgbClr val="FF0000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smoothed finite element method (S-FEM) </a:t>
            </a:r>
            <a:r>
              <a:rPr lang="en-US" altLang="ja-JP" sz="2400" dirty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for numerical formulation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DD005846-C18C-D9F6-C478-B6880CD8ABB4}"/>
              </a:ext>
            </a:extLst>
          </p:cNvPr>
          <p:cNvGrpSpPr/>
          <p:nvPr/>
        </p:nvGrpSpPr>
        <p:grpSpPr>
          <a:xfrm>
            <a:off x="3892776" y="2918724"/>
            <a:ext cx="1987200" cy="1670400"/>
            <a:chOff x="529796" y="2656356"/>
            <a:chExt cx="3329508" cy="2793546"/>
          </a:xfrm>
        </p:grpSpPr>
        <p:sp>
          <p:nvSpPr>
            <p:cNvPr id="8" name="二等辺三角形 7">
              <a:extLst>
                <a:ext uri="{FF2B5EF4-FFF2-40B4-BE49-F238E27FC236}">
                  <a16:creationId xmlns:a16="http://schemas.microsoft.com/office/drawing/2014/main" id="{4C211D7A-74E2-84B9-FB18-68139BC95D7D}"/>
                </a:ext>
              </a:extLst>
            </p:cNvPr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92D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3A1A2BC1-F987-4DE7-7242-0F17A0CCB7C7}"/>
                </a:ext>
              </a:extLst>
            </p:cNvPr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21" name="二等辺三角形 20">
                <a:extLst>
                  <a:ext uri="{FF2B5EF4-FFF2-40B4-BE49-F238E27FC236}">
                    <a16:creationId xmlns:a16="http://schemas.microsoft.com/office/drawing/2014/main" id="{70E0E62C-8A19-AFC7-01EA-87C740EE2767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" name="二等辺三角形 21">
                <a:extLst>
                  <a:ext uri="{FF2B5EF4-FFF2-40B4-BE49-F238E27FC236}">
                    <a16:creationId xmlns:a16="http://schemas.microsoft.com/office/drawing/2014/main" id="{59B072A4-7F6A-5789-DAC9-070769BD89E1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" name="二等辺三角形 22">
                <a:extLst>
                  <a:ext uri="{FF2B5EF4-FFF2-40B4-BE49-F238E27FC236}">
                    <a16:creationId xmlns:a16="http://schemas.microsoft.com/office/drawing/2014/main" id="{300F6764-61F2-F22F-8202-61BC386674A7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A116D5D9-6DC7-64A2-C2D1-AEA921DEED91}"/>
                </a:ext>
              </a:extLst>
            </p:cNvPr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18" name="二等辺三角形 17">
                <a:extLst>
                  <a:ext uri="{FF2B5EF4-FFF2-40B4-BE49-F238E27FC236}">
                    <a16:creationId xmlns:a16="http://schemas.microsoft.com/office/drawing/2014/main" id="{761D6E70-004C-6F5F-B3A9-E478BA00A677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9" name="二等辺三角形 18">
                <a:extLst>
                  <a:ext uri="{FF2B5EF4-FFF2-40B4-BE49-F238E27FC236}">
                    <a16:creationId xmlns:a16="http://schemas.microsoft.com/office/drawing/2014/main" id="{4CC2636E-8C38-5340-0739-A89A2C2C8D60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" name="二等辺三角形 19">
                <a:extLst>
                  <a:ext uri="{FF2B5EF4-FFF2-40B4-BE49-F238E27FC236}">
                    <a16:creationId xmlns:a16="http://schemas.microsoft.com/office/drawing/2014/main" id="{854ABAF2-7772-E139-7AA5-5B4BA51F3379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1" name="円/楕円 10">
              <a:extLst>
                <a:ext uri="{FF2B5EF4-FFF2-40B4-BE49-F238E27FC236}">
                  <a16:creationId xmlns:a16="http://schemas.microsoft.com/office/drawing/2014/main" id="{E298F456-BBD3-F0F8-A1ED-21F8E1F3E6DA}"/>
                </a:ext>
              </a:extLst>
            </p:cNvPr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" name="円/楕円 11">
              <a:extLst>
                <a:ext uri="{FF2B5EF4-FFF2-40B4-BE49-F238E27FC236}">
                  <a16:creationId xmlns:a16="http://schemas.microsoft.com/office/drawing/2014/main" id="{E965A3B4-8AC0-7E00-8074-D4D6486B6BB9}"/>
                </a:ext>
              </a:extLst>
            </p:cNvPr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" name="円/楕円 12">
              <a:extLst>
                <a:ext uri="{FF2B5EF4-FFF2-40B4-BE49-F238E27FC236}">
                  <a16:creationId xmlns:a16="http://schemas.microsoft.com/office/drawing/2014/main" id="{A6A6672F-87DC-E9A1-897B-063D04E8BAD2}"/>
                </a:ext>
              </a:extLst>
            </p:cNvPr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4" name="円/楕円 13">
              <a:extLst>
                <a:ext uri="{FF2B5EF4-FFF2-40B4-BE49-F238E27FC236}">
                  <a16:creationId xmlns:a16="http://schemas.microsoft.com/office/drawing/2014/main" id="{E98262C1-4EE0-A823-F777-01AB15CADA77}"/>
                </a:ext>
              </a:extLst>
            </p:cNvPr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" name="円/楕円 14">
              <a:extLst>
                <a:ext uri="{FF2B5EF4-FFF2-40B4-BE49-F238E27FC236}">
                  <a16:creationId xmlns:a16="http://schemas.microsoft.com/office/drawing/2014/main" id="{A782EC8F-6800-3E21-E9D2-281E0D0BD578}"/>
                </a:ext>
              </a:extLst>
            </p:cNvPr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" name="円/楕円 15">
              <a:extLst>
                <a:ext uri="{FF2B5EF4-FFF2-40B4-BE49-F238E27FC236}">
                  <a16:creationId xmlns:a16="http://schemas.microsoft.com/office/drawing/2014/main" id="{1513A839-50E0-4CCA-9F35-8DA7C1AFF036}"/>
                </a:ext>
              </a:extLst>
            </p:cNvPr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7" name="円/楕円 16">
              <a:extLst>
                <a:ext uri="{FF2B5EF4-FFF2-40B4-BE49-F238E27FC236}">
                  <a16:creationId xmlns:a16="http://schemas.microsoft.com/office/drawing/2014/main" id="{FC978604-D597-40F2-771E-B9D9D5A94422}"/>
                </a:ext>
              </a:extLst>
            </p:cNvPr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5ADF004C-D40D-641A-605C-3D2F082E212D}"/>
              </a:ext>
            </a:extLst>
          </p:cNvPr>
          <p:cNvGrpSpPr/>
          <p:nvPr/>
        </p:nvGrpSpPr>
        <p:grpSpPr>
          <a:xfrm>
            <a:off x="6348028" y="2918724"/>
            <a:ext cx="1988801" cy="1668657"/>
            <a:chOff x="4860075" y="1560327"/>
            <a:chExt cx="3329507" cy="2793546"/>
          </a:xfrm>
        </p:grpSpPr>
        <p:sp>
          <p:nvSpPr>
            <p:cNvPr id="25" name="二等辺三角形 24">
              <a:extLst>
                <a:ext uri="{FF2B5EF4-FFF2-40B4-BE49-F238E27FC236}">
                  <a16:creationId xmlns:a16="http://schemas.microsoft.com/office/drawing/2014/main" id="{6EC70926-A0E7-EBA9-457D-DC08A751650E}"/>
                </a:ext>
              </a:extLst>
            </p:cNvPr>
            <p:cNvSpPr/>
            <p:nvPr/>
          </p:nvSpPr>
          <p:spPr>
            <a:xfrm rot="13532799">
              <a:off x="5295916" y="2480967"/>
              <a:ext cx="1216226" cy="600952"/>
            </a:xfrm>
            <a:prstGeom prst="triangle">
              <a:avLst>
                <a:gd name="adj" fmla="val 52895"/>
              </a:avLst>
            </a:prstGeom>
            <a:solidFill>
              <a:srgbClr val="FF00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6" name="二等辺三角形 25">
              <a:extLst>
                <a:ext uri="{FF2B5EF4-FFF2-40B4-BE49-F238E27FC236}">
                  <a16:creationId xmlns:a16="http://schemas.microsoft.com/office/drawing/2014/main" id="{A7ED2E51-16B3-DFDF-851A-4E55244E8A3B}"/>
                </a:ext>
              </a:extLst>
            </p:cNvPr>
            <p:cNvSpPr/>
            <p:nvPr/>
          </p:nvSpPr>
          <p:spPr>
            <a:xfrm rot="2732799">
              <a:off x="5702498" y="2039122"/>
              <a:ext cx="1216226" cy="600952"/>
            </a:xfrm>
            <a:prstGeom prst="triangle">
              <a:avLst>
                <a:gd name="adj" fmla="val 57584"/>
              </a:avLst>
            </a:prstGeom>
            <a:solidFill>
              <a:srgbClr val="FF00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27" name="グループ化 26">
              <a:extLst>
                <a:ext uri="{FF2B5EF4-FFF2-40B4-BE49-F238E27FC236}">
                  <a16:creationId xmlns:a16="http://schemas.microsoft.com/office/drawing/2014/main" id="{4C6A92DE-C4E9-C876-9A0C-319B0BBADDD4}"/>
                </a:ext>
              </a:extLst>
            </p:cNvPr>
            <p:cNvGrpSpPr/>
            <p:nvPr/>
          </p:nvGrpSpPr>
          <p:grpSpPr>
            <a:xfrm>
              <a:off x="5824027" y="1676691"/>
              <a:ext cx="2365555" cy="2074125"/>
              <a:chOff x="1106569" y="3201088"/>
              <a:chExt cx="2365555" cy="2074125"/>
            </a:xfrm>
          </p:grpSpPr>
          <p:sp>
            <p:nvSpPr>
              <p:cNvPr id="39" name="二等辺三角形 38">
                <a:extLst>
                  <a:ext uri="{FF2B5EF4-FFF2-40B4-BE49-F238E27FC236}">
                    <a16:creationId xmlns:a16="http://schemas.microsoft.com/office/drawing/2014/main" id="{D293A050-FEF1-9AFA-DDAF-E4AFF6F6DFCF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40" name="二等辺三角形 39">
                <a:extLst>
                  <a:ext uri="{FF2B5EF4-FFF2-40B4-BE49-F238E27FC236}">
                    <a16:creationId xmlns:a16="http://schemas.microsoft.com/office/drawing/2014/main" id="{43984E31-5DD5-F644-E960-1D9A71B499FD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41" name="二等辺三角形 40">
                <a:extLst>
                  <a:ext uri="{FF2B5EF4-FFF2-40B4-BE49-F238E27FC236}">
                    <a16:creationId xmlns:a16="http://schemas.microsoft.com/office/drawing/2014/main" id="{47446F95-6DEE-85E2-DE34-B43114A938CE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8A3C4350-0AB7-1C11-AE4A-6F62C44D386B}"/>
                </a:ext>
              </a:extLst>
            </p:cNvPr>
            <p:cNvGrpSpPr/>
            <p:nvPr/>
          </p:nvGrpSpPr>
          <p:grpSpPr>
            <a:xfrm rot="10800000">
              <a:off x="4860075" y="2203007"/>
              <a:ext cx="2365555" cy="2074125"/>
              <a:chOff x="1106569" y="3201088"/>
              <a:chExt cx="2365555" cy="2074125"/>
            </a:xfrm>
          </p:grpSpPr>
          <p:sp>
            <p:nvSpPr>
              <p:cNvPr id="36" name="二等辺三角形 35">
                <a:extLst>
                  <a:ext uri="{FF2B5EF4-FFF2-40B4-BE49-F238E27FC236}">
                    <a16:creationId xmlns:a16="http://schemas.microsoft.com/office/drawing/2014/main" id="{FD7846AC-9ACB-EC34-5654-57725AB58A73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7" name="二等辺三角形 36">
                <a:extLst>
                  <a:ext uri="{FF2B5EF4-FFF2-40B4-BE49-F238E27FC236}">
                    <a16:creationId xmlns:a16="http://schemas.microsoft.com/office/drawing/2014/main" id="{1D01836F-8E65-35F9-DF14-2DF4CABEE7BE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8" name="二等辺三角形 37">
                <a:extLst>
                  <a:ext uri="{FF2B5EF4-FFF2-40B4-BE49-F238E27FC236}">
                    <a16:creationId xmlns:a16="http://schemas.microsoft.com/office/drawing/2014/main" id="{A24C4C06-165F-D46C-173D-E4113D3E63E8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29" name="円/楕円 34">
              <a:extLst>
                <a:ext uri="{FF2B5EF4-FFF2-40B4-BE49-F238E27FC236}">
                  <a16:creationId xmlns:a16="http://schemas.microsoft.com/office/drawing/2014/main" id="{B509516F-FE56-87B3-7448-4C3B8A847ECC}"/>
                </a:ext>
              </a:extLst>
            </p:cNvPr>
            <p:cNvSpPr/>
            <p:nvPr/>
          </p:nvSpPr>
          <p:spPr>
            <a:xfrm>
              <a:off x="5617831" y="20493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0" name="円/楕円 35">
              <a:extLst>
                <a:ext uri="{FF2B5EF4-FFF2-40B4-BE49-F238E27FC236}">
                  <a16:creationId xmlns:a16="http://schemas.microsoft.com/office/drawing/2014/main" id="{23813A12-F7D8-A43A-5F5C-B7821F3915CB}"/>
                </a:ext>
              </a:extLst>
            </p:cNvPr>
            <p:cNvSpPr/>
            <p:nvPr/>
          </p:nvSpPr>
          <p:spPr>
            <a:xfrm>
              <a:off x="7040265" y="156032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1" name="円/楕円 36">
              <a:extLst>
                <a:ext uri="{FF2B5EF4-FFF2-40B4-BE49-F238E27FC236}">
                  <a16:creationId xmlns:a16="http://schemas.microsoft.com/office/drawing/2014/main" id="{8AFC4B1C-E86F-B992-E99B-24FFC3778839}"/>
                </a:ext>
              </a:extLst>
            </p:cNvPr>
            <p:cNvSpPr/>
            <p:nvPr/>
          </p:nvSpPr>
          <p:spPr>
            <a:xfrm>
              <a:off x="6455409" y="2897714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2" name="円/楕円 37">
              <a:extLst>
                <a:ext uri="{FF2B5EF4-FFF2-40B4-BE49-F238E27FC236}">
                  <a16:creationId xmlns:a16="http://schemas.microsoft.com/office/drawing/2014/main" id="{FD24923B-710F-B1C3-D0AF-C4C4788793FC}"/>
                </a:ext>
              </a:extLst>
            </p:cNvPr>
            <p:cNvSpPr/>
            <p:nvPr/>
          </p:nvSpPr>
          <p:spPr>
            <a:xfrm>
              <a:off x="5017008" y="34250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3" name="円/楕円 38">
              <a:extLst>
                <a:ext uri="{FF2B5EF4-FFF2-40B4-BE49-F238E27FC236}">
                  <a16:creationId xmlns:a16="http://schemas.microsoft.com/office/drawing/2014/main" id="{BEE8999D-9E56-8877-D5C9-470A3BDDBC09}"/>
                </a:ext>
              </a:extLst>
            </p:cNvPr>
            <p:cNvSpPr/>
            <p:nvPr/>
          </p:nvSpPr>
          <p:spPr>
            <a:xfrm>
              <a:off x="5853923" y="422054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4" name="円/楕円 39">
              <a:extLst>
                <a:ext uri="{FF2B5EF4-FFF2-40B4-BE49-F238E27FC236}">
                  <a16:creationId xmlns:a16="http://schemas.microsoft.com/office/drawing/2014/main" id="{E16C2BDC-04E1-B1D4-2560-305D9C5D1EAB}"/>
                </a:ext>
              </a:extLst>
            </p:cNvPr>
            <p:cNvSpPr/>
            <p:nvPr/>
          </p:nvSpPr>
          <p:spPr>
            <a:xfrm>
              <a:off x="7274830" y="374257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5" name="円/楕円 40">
              <a:extLst>
                <a:ext uri="{FF2B5EF4-FFF2-40B4-BE49-F238E27FC236}">
                  <a16:creationId xmlns:a16="http://schemas.microsoft.com/office/drawing/2014/main" id="{A2F71234-C96E-6BB9-A518-405B9A1F09D8}"/>
                </a:ext>
              </a:extLst>
            </p:cNvPr>
            <p:cNvSpPr/>
            <p:nvPr/>
          </p:nvSpPr>
          <p:spPr>
            <a:xfrm>
              <a:off x="7877844" y="238720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BC4CC0A5-0FDF-B1B5-8339-F08DFBBB0E47}"/>
              </a:ext>
            </a:extLst>
          </p:cNvPr>
          <p:cNvSpPr txBox="1"/>
          <p:nvPr/>
        </p:nvSpPr>
        <p:spPr>
          <a:xfrm>
            <a:off x="3907396" y="2470614"/>
            <a:ext cx="2066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Standard</a:t>
            </a:r>
            <a:r>
              <a:rPr lang="ja-JP" altLang="en-US" sz="2400" u="sng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 </a:t>
            </a:r>
            <a:r>
              <a:rPr lang="en-US" altLang="ja-JP" sz="2400" u="sng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FEM</a:t>
            </a:r>
            <a:endParaRPr kumimoji="1" lang="ja-JP" altLang="en-US" sz="2400" u="sng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3C05F360-9914-4C0C-CFD6-341AB66AF0DB}"/>
              </a:ext>
            </a:extLst>
          </p:cNvPr>
          <p:cNvSpPr txBox="1"/>
          <p:nvPr/>
        </p:nvSpPr>
        <p:spPr>
          <a:xfrm>
            <a:off x="6433954" y="2456892"/>
            <a:ext cx="1822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ES-FEM</a:t>
            </a:r>
            <a:endParaRPr kumimoji="1" lang="ja-JP" altLang="en-US" sz="2400" u="sng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19B8F54-8B74-3A12-5CB0-FB77D7D15F5D}"/>
              </a:ext>
            </a:extLst>
          </p:cNvPr>
          <p:cNvSpPr txBox="1"/>
          <p:nvPr/>
        </p:nvSpPr>
        <p:spPr>
          <a:xfrm>
            <a:off x="373182" y="2572017"/>
            <a:ext cx="139166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2D example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for simplicity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0E38C7-304D-EF89-5238-8C7E5843A64F}"/>
              </a:ext>
            </a:extLst>
          </p:cNvPr>
          <p:cNvSpPr txBox="1"/>
          <p:nvPr/>
        </p:nvSpPr>
        <p:spPr>
          <a:xfrm>
            <a:off x="1686267" y="2837041"/>
            <a:ext cx="23575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>
                <a:solidFill>
                  <a:srgbClr val="008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Putting</a:t>
            </a:r>
            <a:br>
              <a:rPr kumimoji="1" lang="en-US" altLang="ja-JP" dirty="0">
                <a:solidFill>
                  <a:srgbClr val="008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kumimoji="1" lang="en-US" altLang="ja-JP" dirty="0">
                <a:solidFill>
                  <a:srgbClr val="008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Gauss point</a:t>
            </a:r>
            <a:br>
              <a:rPr kumimoji="1" lang="en-US" altLang="ja-JP" dirty="0">
                <a:solidFill>
                  <a:srgbClr val="008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kumimoji="1" lang="en-US" altLang="ja-JP" dirty="0">
                <a:solidFill>
                  <a:srgbClr val="008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at each element center</a:t>
            </a:r>
            <a:endParaRPr kumimoji="1" lang="ja-JP" altLang="en-US" dirty="0">
              <a:solidFill>
                <a:srgbClr val="008000"/>
              </a:solidFill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0D87252C-1096-DC16-2B62-06B663873B00}"/>
              </a:ext>
            </a:extLst>
          </p:cNvPr>
          <p:cNvSpPr txBox="1"/>
          <p:nvPr/>
        </p:nvSpPr>
        <p:spPr>
          <a:xfrm>
            <a:off x="8269762" y="2935083"/>
            <a:ext cx="20370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Putting</a:t>
            </a:r>
            <a:b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Gauss point</a:t>
            </a:r>
            <a:b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at each edge center</a:t>
            </a:r>
            <a:endParaRPr kumimoji="1" lang="ja-JP" altLang="en-US" dirty="0">
              <a:solidFill>
                <a:srgbClr val="FF0000"/>
              </a:solidFill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995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random/>
      </p:transition>
    </mc:Choice>
    <mc:Fallback xmlns="">
      <p:transition advClick="0" advTm="1200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LMS_API_VERSION" val="SCORM 1.2"/>
  <p:tag name="ISPRING_ULTRA_SCORM_COURCE_TITLE" val="srij_seminar2021.s-fem"/>
  <p:tag name="ISPRING_ULTRA_SCORM_COURSE_ID" val="3F38C8C8-9BE9-4FF2-99FD-35F8FCC6C998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&lt;{A673FCB7-976C-4B3E-91BB-80E00AB4F6CF}&quot;,&quot;D:\\share\\ACHIEVEMENT\\conference\\2021\\srij-seminar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QUIZZES" val="0"/>
  <p:tag name="ISPRING_SCORM_PASSING_SCORE" val="1.000000"/>
  <p:tag name="ISPRING_PRESENTATION_TITLE" val="srij_seminar2021.s-fem"/>
  <p:tag name="ISPRING_FIRST_PUBLISH" val="1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Mod val="20000"/>
            <a:lumOff val="80000"/>
          </a:schemeClr>
        </a:solidFill>
        <a:ln w="3175">
          <a:solidFill>
            <a:schemeClr val="tx1"/>
          </a:solidFill>
        </a:ln>
        <a:effectLst/>
      </a:spPr>
      <a:bodyPr rtlCol="0" anchor="ctr"/>
      <a:lstStyle>
        <a:defPPr algn="ctr">
          <a:defRPr sz="2400" dirty="0">
            <a:latin typeface="ＭＳ Ｐゴシック" panose="020B0600070205080204" pitchFamily="50" charset="-128"/>
            <a:ea typeface="ＭＳ Ｐゴシック" panose="020B0600070205080204" pitchFamily="50" charset="-128"/>
          </a:defRPr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</a:objectDefaults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78835</TotalTime>
  <Words>2793</Words>
  <Application>Microsoft Office PowerPoint</Application>
  <PresentationFormat>ワイド画面</PresentationFormat>
  <Paragraphs>512</Paragraphs>
  <Slides>44</Slides>
  <Notes>29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44</vt:i4>
      </vt:variant>
    </vt:vector>
  </HeadingPairs>
  <TitlesOfParts>
    <vt:vector size="53" baseType="lpstr">
      <vt:lpstr>MS PGothic</vt:lpstr>
      <vt:lpstr>メイリオ</vt:lpstr>
      <vt:lpstr>Arial</vt:lpstr>
      <vt:lpstr>Bookman Old Style</vt:lpstr>
      <vt:lpstr>Calibri</vt:lpstr>
      <vt:lpstr>Cambria Math</vt:lpstr>
      <vt:lpstr>Consolas</vt:lpstr>
      <vt:lpstr>Wingdings</vt:lpstr>
      <vt:lpstr>デザインの設定</vt:lpstr>
      <vt:lpstr>EDESFEM  Numerical Analysis Software Specialized for Electrodeposition Coating Simulation</vt:lpstr>
      <vt:lpstr>What is Electrodeposition (ED) ?</vt:lpstr>
      <vt:lpstr>Importance of ED</vt:lpstr>
      <vt:lpstr>Impact of ED process on carbody design</vt:lpstr>
      <vt:lpstr>Need for ED Simulation</vt:lpstr>
      <vt:lpstr>What is ED Simulation?</vt:lpstr>
      <vt:lpstr>What is ES Simulation?</vt:lpstr>
      <vt:lpstr>4 Features of EDESFEM</vt:lpstr>
      <vt:lpstr>#1: High Accuracy with 4-node Tetrahedral Meshes</vt:lpstr>
      <vt:lpstr>#2: Support for Moving Boundary Analysis of Multiple Bodies</vt:lpstr>
      <vt:lpstr>#3: High Speed with MPI/OpenMP Hybrid Parallelization</vt:lpstr>
      <vt:lpstr>#4: Faithful Reproduction of Deposition Delay on Inner Plates</vt:lpstr>
      <vt:lpstr>EDESFEM Verification Example 1  4-Plate Box Analysis</vt:lpstr>
      <vt:lpstr>4-Plate Box Analysis</vt:lpstr>
      <vt:lpstr>4-Plate Box Analysis</vt:lpstr>
      <vt:lpstr>4-Plate Box Analysis</vt:lpstr>
      <vt:lpstr>4-Plate Box Analysis</vt:lpstr>
      <vt:lpstr>4-Plate Box Analysis</vt:lpstr>
      <vt:lpstr>EDESFEM Verification Example 2  Actual Line Analysis</vt:lpstr>
      <vt:lpstr>Actual Line Analysis</vt:lpstr>
      <vt:lpstr>Actual Line Analysis</vt:lpstr>
      <vt:lpstr>Actual Line Analysis</vt:lpstr>
      <vt:lpstr>Actual Line Analysis</vt:lpstr>
      <vt:lpstr>Actual Line Analysis</vt:lpstr>
      <vt:lpstr>Actual Line Analysis</vt:lpstr>
      <vt:lpstr>Actual Line Analysis</vt:lpstr>
      <vt:lpstr>Actual Line Analysis</vt:lpstr>
      <vt:lpstr>Actual Line Analysis</vt:lpstr>
      <vt:lpstr>Actual Line Analysis</vt:lpstr>
      <vt:lpstr>Actual Line Analysis</vt:lpstr>
      <vt:lpstr>Actual Line Analysis</vt:lpstr>
      <vt:lpstr>Actual Line Analysis</vt:lpstr>
      <vt:lpstr>EDESFEM Validation Example 1  4-Plate Box Test/Simulation</vt:lpstr>
      <vt:lpstr>4-Plate Box Test/Simulation</vt:lpstr>
      <vt:lpstr>4-Plate Box Test/Simulation</vt:lpstr>
      <vt:lpstr>4-Plate Box Test/Simulation</vt:lpstr>
      <vt:lpstr>EDESFEM Validation Example 2  Actual Line Test/Simulation</vt:lpstr>
      <vt:lpstr>Actual Line Test/Simulation</vt:lpstr>
      <vt:lpstr>Actual Line Test/Simulation</vt:lpstr>
      <vt:lpstr>Actual Line Test/Simulation</vt:lpstr>
      <vt:lpstr>Actual Line Test/Simulation</vt:lpstr>
      <vt:lpstr>Actual Line Test/Simulation</vt:lpstr>
      <vt:lpstr>EDESFEM Summary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Yuki ONISHI</dc:creator>
  <cp:lastModifiedBy>T20190041572</cp:lastModifiedBy>
  <cp:revision>3178</cp:revision>
  <cp:lastPrinted>2012-03-06T10:21:50Z</cp:lastPrinted>
  <dcterms:created xsi:type="dcterms:W3CDTF">2007-11-22T18:02:40Z</dcterms:created>
  <dcterms:modified xsi:type="dcterms:W3CDTF">2023-07-16T10:53:15Z</dcterms:modified>
</cp:coreProperties>
</file>