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6"/>
  </p:notesMasterIdLst>
  <p:handoutMasterIdLst>
    <p:handoutMasterId r:id="rId47"/>
  </p:handoutMasterIdLst>
  <p:sldIdLst>
    <p:sldId id="912" r:id="rId2"/>
    <p:sldId id="257" r:id="rId3"/>
    <p:sldId id="884" r:id="rId4"/>
    <p:sldId id="890" r:id="rId5"/>
    <p:sldId id="917" r:id="rId6"/>
    <p:sldId id="905" r:id="rId7"/>
    <p:sldId id="457" r:id="rId8"/>
    <p:sldId id="356" r:id="rId9"/>
    <p:sldId id="891" r:id="rId10"/>
    <p:sldId id="458" r:id="rId11"/>
    <p:sldId id="951" r:id="rId12"/>
    <p:sldId id="954" r:id="rId13"/>
    <p:sldId id="272" r:id="rId14"/>
    <p:sldId id="364" r:id="rId15"/>
    <p:sldId id="400" r:id="rId16"/>
    <p:sldId id="451" r:id="rId17"/>
    <p:sldId id="427" r:id="rId18"/>
    <p:sldId id="456" r:id="rId19"/>
    <p:sldId id="955" r:id="rId20"/>
    <p:sldId id="878" r:id="rId21"/>
    <p:sldId id="957" r:id="rId22"/>
    <p:sldId id="958" r:id="rId23"/>
    <p:sldId id="959" r:id="rId24"/>
    <p:sldId id="882" r:id="rId25"/>
    <p:sldId id="883" r:id="rId26"/>
    <p:sldId id="881" r:id="rId27"/>
    <p:sldId id="442" r:id="rId28"/>
    <p:sldId id="960" r:id="rId29"/>
    <p:sldId id="961" r:id="rId30"/>
    <p:sldId id="430" r:id="rId31"/>
    <p:sldId id="416" r:id="rId32"/>
    <p:sldId id="872" r:id="rId33"/>
    <p:sldId id="953" r:id="rId34"/>
    <p:sldId id="916" r:id="rId35"/>
    <p:sldId id="907" r:id="rId36"/>
    <p:sldId id="906" r:id="rId37"/>
    <p:sldId id="956" r:id="rId38"/>
    <p:sldId id="888" r:id="rId39"/>
    <p:sldId id="908" r:id="rId40"/>
    <p:sldId id="902" r:id="rId41"/>
    <p:sldId id="903" r:id="rId42"/>
    <p:sldId id="904" r:id="rId43"/>
    <p:sldId id="281" r:id="rId44"/>
    <p:sldId id="304" r:id="rId45"/>
  </p:sldIdLst>
  <p:sldSz cx="12192000" cy="6858000"/>
  <p:notesSz cx="9971088" cy="6823075"/>
  <p:custDataLst>
    <p:tags r:id="rId48"/>
  </p:custDataLst>
  <p:defaultTextStyle>
    <a:defPPr>
      <a:defRPr lang="ja-JP"/>
    </a:defPPr>
    <a:lvl1pPr algn="l" rtl="0" fontAlgn="base">
      <a:spcBef>
        <a:spcPct val="0"/>
      </a:spcBef>
      <a:spcAft>
        <a:spcPct val="0"/>
      </a:spcAft>
      <a:defRPr kumimoji="1" kern="1200">
        <a:solidFill>
          <a:schemeClr val="tx1"/>
        </a:solidFill>
        <a:latin typeface="Arial" charset="0"/>
        <a:ea typeface="MS PGothic" pitchFamily="50" charset="-128"/>
        <a:cs typeface="+mn-cs"/>
      </a:defRPr>
    </a:lvl1pPr>
    <a:lvl2pPr marL="457200" algn="l" rtl="0" fontAlgn="base">
      <a:spcBef>
        <a:spcPct val="0"/>
      </a:spcBef>
      <a:spcAft>
        <a:spcPct val="0"/>
      </a:spcAft>
      <a:defRPr kumimoji="1" kern="1200">
        <a:solidFill>
          <a:schemeClr val="tx1"/>
        </a:solidFill>
        <a:latin typeface="Arial" charset="0"/>
        <a:ea typeface="MS PGothic" pitchFamily="50" charset="-128"/>
        <a:cs typeface="+mn-cs"/>
      </a:defRPr>
    </a:lvl2pPr>
    <a:lvl3pPr marL="914400" algn="l" rtl="0" fontAlgn="base">
      <a:spcBef>
        <a:spcPct val="0"/>
      </a:spcBef>
      <a:spcAft>
        <a:spcPct val="0"/>
      </a:spcAft>
      <a:defRPr kumimoji="1" kern="1200">
        <a:solidFill>
          <a:schemeClr val="tx1"/>
        </a:solidFill>
        <a:latin typeface="Arial" charset="0"/>
        <a:ea typeface="MS PGothic" pitchFamily="50" charset="-128"/>
        <a:cs typeface="+mn-cs"/>
      </a:defRPr>
    </a:lvl3pPr>
    <a:lvl4pPr marL="1371600" algn="l" rtl="0" fontAlgn="base">
      <a:spcBef>
        <a:spcPct val="0"/>
      </a:spcBef>
      <a:spcAft>
        <a:spcPct val="0"/>
      </a:spcAft>
      <a:defRPr kumimoji="1" kern="1200">
        <a:solidFill>
          <a:schemeClr val="tx1"/>
        </a:solidFill>
        <a:latin typeface="Arial" charset="0"/>
        <a:ea typeface="MS PGothic" pitchFamily="50" charset="-128"/>
        <a:cs typeface="+mn-cs"/>
      </a:defRPr>
    </a:lvl4pPr>
    <a:lvl5pPr marL="1828800" algn="l" rtl="0" fontAlgn="base">
      <a:spcBef>
        <a:spcPct val="0"/>
      </a:spcBef>
      <a:spcAft>
        <a:spcPct val="0"/>
      </a:spcAft>
      <a:defRPr kumimoji="1" kern="1200">
        <a:solidFill>
          <a:schemeClr val="tx1"/>
        </a:solidFill>
        <a:latin typeface="Arial" charset="0"/>
        <a:ea typeface="MS PGothic" pitchFamily="50" charset="-128"/>
        <a:cs typeface="+mn-cs"/>
      </a:defRPr>
    </a:lvl5pPr>
    <a:lvl6pPr marL="2286000" algn="l" defTabSz="914400" rtl="0" eaLnBrk="1" latinLnBrk="0" hangingPunct="1">
      <a:defRPr kumimoji="1" kern="1200">
        <a:solidFill>
          <a:schemeClr val="tx1"/>
        </a:solidFill>
        <a:latin typeface="Arial" charset="0"/>
        <a:ea typeface="MS PGothic" pitchFamily="50" charset="-128"/>
        <a:cs typeface="+mn-cs"/>
      </a:defRPr>
    </a:lvl6pPr>
    <a:lvl7pPr marL="2743200" algn="l" defTabSz="914400" rtl="0" eaLnBrk="1" latinLnBrk="0" hangingPunct="1">
      <a:defRPr kumimoji="1" kern="1200">
        <a:solidFill>
          <a:schemeClr val="tx1"/>
        </a:solidFill>
        <a:latin typeface="Arial" charset="0"/>
        <a:ea typeface="MS PGothic" pitchFamily="50" charset="-128"/>
        <a:cs typeface="+mn-cs"/>
      </a:defRPr>
    </a:lvl7pPr>
    <a:lvl8pPr marL="3200400" algn="l" defTabSz="914400" rtl="0" eaLnBrk="1" latinLnBrk="0" hangingPunct="1">
      <a:defRPr kumimoji="1" kern="1200">
        <a:solidFill>
          <a:schemeClr val="tx1"/>
        </a:solidFill>
        <a:latin typeface="Arial" charset="0"/>
        <a:ea typeface="MS PGothic" pitchFamily="50" charset="-128"/>
        <a:cs typeface="+mn-cs"/>
      </a:defRPr>
    </a:lvl8pPr>
    <a:lvl9pPr marL="3657600" algn="l" defTabSz="914400" rtl="0" eaLnBrk="1" latinLnBrk="0" hangingPunct="1">
      <a:defRPr kumimoji="1" kern="1200">
        <a:solidFill>
          <a:schemeClr val="tx1"/>
        </a:solidFill>
        <a:latin typeface="Arial" charset="0"/>
        <a:ea typeface="MS PGothic" pitchFamily="50"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149">
          <p15:clr>
            <a:srgbClr val="A4A3A4"/>
          </p15:clr>
        </p15:guide>
        <p15:guide id="2" pos="314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ki" initials="y" lastIdx="1" clrIdx="0">
    <p:extLst>
      <p:ext uri="{19B8F6BF-5375-455C-9EA6-DF929625EA0E}">
        <p15:presenceInfo xmlns:p15="http://schemas.microsoft.com/office/powerpoint/2012/main" userId="yuk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008000"/>
    <a:srgbClr val="FF00FF"/>
    <a:srgbClr val="4DFFC4"/>
    <a:srgbClr val="E89049"/>
    <a:srgbClr val="66A9B1"/>
    <a:srgbClr val="FF9900"/>
    <a:srgbClr val="FF0000"/>
    <a:srgbClr val="404040"/>
    <a:srgbClr val="00CC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淡色スタイル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35" autoAdjust="0"/>
    <p:restoredTop sz="88252" autoAdjust="0"/>
  </p:normalViewPr>
  <p:slideViewPr>
    <p:cSldViewPr>
      <p:cViewPr varScale="1">
        <p:scale>
          <a:sx n="94" d="100"/>
          <a:sy n="94" d="100"/>
        </p:scale>
        <p:origin x="125" y="20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0"/>
    </p:cViewPr>
  </p:sorterViewPr>
  <p:notesViewPr>
    <p:cSldViewPr>
      <p:cViewPr varScale="1">
        <p:scale>
          <a:sx n="117" d="100"/>
          <a:sy n="117" d="100"/>
        </p:scale>
        <p:origin x="1056" y="90"/>
      </p:cViewPr>
      <p:guideLst>
        <p:guide orient="horz" pos="2149"/>
        <p:guide pos="3140"/>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21175" cy="34131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648325" y="0"/>
            <a:ext cx="4321175" cy="341313"/>
          </a:xfrm>
          <a:prstGeom prst="rect">
            <a:avLst/>
          </a:prstGeom>
        </p:spPr>
        <p:txBody>
          <a:bodyPr vert="horz" lIns="91440" tIns="45720" rIns="91440" bIns="45720" rtlCol="0"/>
          <a:lstStyle>
            <a:lvl1pPr algn="r">
              <a:defRPr sz="1200"/>
            </a:lvl1pPr>
          </a:lstStyle>
          <a:p>
            <a:fld id="{907F8867-4283-4A96-9771-3601A6259625}" type="datetimeFigureOut">
              <a:rPr kumimoji="1" lang="ja-JP" altLang="en-US" smtClean="0"/>
              <a:t>2023/5/12</a:t>
            </a:fld>
            <a:endParaRPr kumimoji="1" lang="ja-JP" altLang="en-US"/>
          </a:p>
        </p:txBody>
      </p:sp>
      <p:sp>
        <p:nvSpPr>
          <p:cNvPr id="4" name="フッター プレースホルダー 3"/>
          <p:cNvSpPr>
            <a:spLocks noGrp="1"/>
          </p:cNvSpPr>
          <p:nvPr>
            <p:ph type="ftr" sz="quarter" idx="2"/>
          </p:nvPr>
        </p:nvSpPr>
        <p:spPr>
          <a:xfrm>
            <a:off x="0" y="6480175"/>
            <a:ext cx="4321175" cy="341313"/>
          </a:xfrm>
          <a:prstGeom prst="rect">
            <a:avLst/>
          </a:prstGeom>
        </p:spPr>
        <p:txBody>
          <a:bodyPr vert="horz" lIns="91440" tIns="45720" rIns="91440" bIns="45720" rtlCol="0" anchor="b"/>
          <a:lstStyle>
            <a:lvl1pPr algn="l">
              <a:defRPr sz="1200"/>
            </a:lvl1pPr>
          </a:lstStyle>
          <a:p>
            <a:endParaRPr kumimoji="1" lang="ja-JP" altLang="en-US"/>
          </a:p>
        </p:txBody>
      </p:sp>
    </p:spTree>
    <p:extLst>
      <p:ext uri="{BB962C8B-B14F-4D97-AF65-F5344CB8AC3E}">
        <p14:creationId xmlns:p14="http://schemas.microsoft.com/office/powerpoint/2010/main" val="25291708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1" y="0"/>
            <a:ext cx="4319943" cy="341209"/>
          </a:xfrm>
          <a:prstGeom prst="rect">
            <a:avLst/>
          </a:prstGeom>
        </p:spPr>
        <p:txBody>
          <a:bodyPr vert="horz" lIns="92418" tIns="46209" rIns="92418" bIns="46209" rtlCol="0"/>
          <a:lstStyle>
            <a:lvl1pPr algn="l">
              <a:defRPr sz="1200" smtClean="0"/>
            </a:lvl1pPr>
          </a:lstStyle>
          <a:p>
            <a:pPr>
              <a:defRPr/>
            </a:pPr>
            <a:endParaRPr lang="ja-JP" altLang="en-US"/>
          </a:p>
        </p:txBody>
      </p:sp>
      <p:sp>
        <p:nvSpPr>
          <p:cNvPr id="3" name="日付プレースホルダ 2"/>
          <p:cNvSpPr>
            <a:spLocks noGrp="1"/>
          </p:cNvSpPr>
          <p:nvPr>
            <p:ph type="dt" idx="1"/>
          </p:nvPr>
        </p:nvSpPr>
        <p:spPr>
          <a:xfrm>
            <a:off x="5648797" y="0"/>
            <a:ext cx="4319943" cy="341209"/>
          </a:xfrm>
          <a:prstGeom prst="rect">
            <a:avLst/>
          </a:prstGeom>
        </p:spPr>
        <p:txBody>
          <a:bodyPr vert="horz" lIns="92418" tIns="46209" rIns="92418" bIns="46209" rtlCol="0"/>
          <a:lstStyle>
            <a:lvl1pPr algn="r">
              <a:defRPr sz="1200" smtClean="0"/>
            </a:lvl1pPr>
          </a:lstStyle>
          <a:p>
            <a:pPr>
              <a:defRPr/>
            </a:pPr>
            <a:fld id="{C3B1C3B4-0EFA-4E9A-BE43-AB531CD70431}" type="datetimeFigureOut">
              <a:rPr lang="ja-JP" altLang="en-US"/>
              <a:pPr>
                <a:defRPr/>
              </a:pPr>
              <a:t>2023/5/12</a:t>
            </a:fld>
            <a:endParaRPr lang="ja-JP" altLang="en-US"/>
          </a:p>
        </p:txBody>
      </p:sp>
      <p:sp>
        <p:nvSpPr>
          <p:cNvPr id="4" name="スライド イメージ プレースホルダ 3"/>
          <p:cNvSpPr>
            <a:spLocks noGrp="1" noRot="1" noChangeAspect="1"/>
          </p:cNvSpPr>
          <p:nvPr>
            <p:ph type="sldImg" idx="2"/>
          </p:nvPr>
        </p:nvSpPr>
        <p:spPr>
          <a:xfrm>
            <a:off x="2711450" y="511175"/>
            <a:ext cx="4548188" cy="2559050"/>
          </a:xfrm>
          <a:prstGeom prst="rect">
            <a:avLst/>
          </a:prstGeom>
          <a:noFill/>
          <a:ln w="12700">
            <a:solidFill>
              <a:prstClr val="black"/>
            </a:solidFill>
          </a:ln>
        </p:spPr>
        <p:txBody>
          <a:bodyPr vert="horz" lIns="92418" tIns="46209" rIns="92418" bIns="46209" rtlCol="0" anchor="ctr"/>
          <a:lstStyle/>
          <a:p>
            <a:pPr lvl="0"/>
            <a:endParaRPr lang="ja-JP" altLang="en-US" noProof="0"/>
          </a:p>
        </p:txBody>
      </p:sp>
      <p:sp>
        <p:nvSpPr>
          <p:cNvPr id="5" name="ノート プレースホルダ 4"/>
          <p:cNvSpPr>
            <a:spLocks noGrp="1"/>
          </p:cNvSpPr>
          <p:nvPr>
            <p:ph type="body" sz="quarter" idx="3"/>
          </p:nvPr>
        </p:nvSpPr>
        <p:spPr>
          <a:xfrm>
            <a:off x="997815" y="3240934"/>
            <a:ext cx="7975460" cy="3070878"/>
          </a:xfrm>
          <a:prstGeom prst="rect">
            <a:avLst/>
          </a:prstGeom>
        </p:spPr>
        <p:txBody>
          <a:bodyPr vert="horz" lIns="92418" tIns="46209" rIns="92418" bIns="46209"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1" y="6480770"/>
            <a:ext cx="4319943" cy="341208"/>
          </a:xfrm>
          <a:prstGeom prst="rect">
            <a:avLst/>
          </a:prstGeom>
        </p:spPr>
        <p:txBody>
          <a:bodyPr vert="horz" lIns="92418" tIns="46209" rIns="92418" bIns="46209" rtlCol="0" anchor="b"/>
          <a:lstStyle>
            <a:lvl1pPr algn="l">
              <a:defRPr sz="1200" smtClean="0"/>
            </a:lvl1pPr>
          </a:lstStyle>
          <a:p>
            <a:pPr>
              <a:defRPr/>
            </a:pPr>
            <a:endParaRPr lang="ja-JP" altLang="en-US"/>
          </a:p>
        </p:txBody>
      </p:sp>
      <p:sp>
        <p:nvSpPr>
          <p:cNvPr id="7" name="スライド番号プレースホルダ 6"/>
          <p:cNvSpPr>
            <a:spLocks noGrp="1"/>
          </p:cNvSpPr>
          <p:nvPr>
            <p:ph type="sldNum" sz="quarter" idx="5"/>
          </p:nvPr>
        </p:nvSpPr>
        <p:spPr>
          <a:xfrm>
            <a:off x="5648797" y="6480770"/>
            <a:ext cx="4319943" cy="341208"/>
          </a:xfrm>
          <a:prstGeom prst="rect">
            <a:avLst/>
          </a:prstGeom>
        </p:spPr>
        <p:txBody>
          <a:bodyPr vert="horz" lIns="92418" tIns="46209" rIns="92418" bIns="46209" rtlCol="0" anchor="b"/>
          <a:lstStyle>
            <a:lvl1pPr algn="r">
              <a:defRPr sz="1200" smtClean="0"/>
            </a:lvl1pPr>
          </a:lstStyle>
          <a:p>
            <a:pPr>
              <a:defRPr/>
            </a:pPr>
            <a:fld id="{24E7511A-E19B-4650-9FBF-BD8447E14FDF}" type="slidenum">
              <a:rPr lang="ja-JP" altLang="en-US"/>
              <a:pPr>
                <a:defRPr/>
              </a:pPr>
              <a:t>‹#›</a:t>
            </a:fld>
            <a:endParaRPr lang="ja-JP" altLang="en-US"/>
          </a:p>
        </p:txBody>
      </p:sp>
    </p:spTree>
    <p:extLst>
      <p:ext uri="{BB962C8B-B14F-4D97-AF65-F5344CB8AC3E}">
        <p14:creationId xmlns:p14="http://schemas.microsoft.com/office/powerpoint/2010/main" val="13999435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mn-lt"/>
        <a:ea typeface="MS PGothic" pitchFamily="50" charset="-128"/>
        <a:cs typeface="+mn-cs"/>
      </a:defRPr>
    </a:lvl1pPr>
    <a:lvl2pPr marL="457200" algn="l" rtl="0" fontAlgn="base">
      <a:spcBef>
        <a:spcPct val="30000"/>
      </a:spcBef>
      <a:spcAft>
        <a:spcPct val="0"/>
      </a:spcAft>
      <a:defRPr kumimoji="1" sz="1200" kern="1200">
        <a:solidFill>
          <a:schemeClr val="tx1"/>
        </a:solidFill>
        <a:latin typeface="+mn-lt"/>
        <a:ea typeface="MS PGothic" pitchFamily="50" charset="-128"/>
        <a:cs typeface="+mn-cs"/>
      </a:defRPr>
    </a:lvl2pPr>
    <a:lvl3pPr marL="914400" algn="l" rtl="0" fontAlgn="base">
      <a:spcBef>
        <a:spcPct val="30000"/>
      </a:spcBef>
      <a:spcAft>
        <a:spcPct val="0"/>
      </a:spcAft>
      <a:defRPr kumimoji="1" sz="1200" kern="1200">
        <a:solidFill>
          <a:schemeClr val="tx1"/>
        </a:solidFill>
        <a:latin typeface="+mn-lt"/>
        <a:ea typeface="MS PGothic" pitchFamily="50" charset="-128"/>
        <a:cs typeface="+mn-cs"/>
      </a:defRPr>
    </a:lvl3pPr>
    <a:lvl4pPr marL="1371600" algn="l" rtl="0" fontAlgn="base">
      <a:spcBef>
        <a:spcPct val="30000"/>
      </a:spcBef>
      <a:spcAft>
        <a:spcPct val="0"/>
      </a:spcAft>
      <a:defRPr kumimoji="1" sz="1200" kern="1200">
        <a:solidFill>
          <a:schemeClr val="tx1"/>
        </a:solidFill>
        <a:latin typeface="+mn-lt"/>
        <a:ea typeface="MS PGothic" pitchFamily="50" charset="-128"/>
        <a:cs typeface="+mn-cs"/>
      </a:defRPr>
    </a:lvl4pPr>
    <a:lvl5pPr marL="1828800" algn="l" rtl="0" fontAlgn="base">
      <a:spcBef>
        <a:spcPct val="30000"/>
      </a:spcBef>
      <a:spcAft>
        <a:spcPct val="0"/>
      </a:spcAft>
      <a:defRPr kumimoji="1" sz="1200" kern="1200">
        <a:solidFill>
          <a:schemeClr val="tx1"/>
        </a:solidFill>
        <a:latin typeface="+mn-lt"/>
        <a:ea typeface="MS PGothic"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1450" y="511175"/>
            <a:ext cx="4548188" cy="25590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a:t>
            </a:fld>
            <a:endParaRPr lang="ja-JP" altLang="en-US"/>
          </a:p>
        </p:txBody>
      </p:sp>
    </p:spTree>
    <p:extLst>
      <p:ext uri="{BB962C8B-B14F-4D97-AF65-F5344CB8AC3E}">
        <p14:creationId xmlns:p14="http://schemas.microsoft.com/office/powerpoint/2010/main" val="22020288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1450" y="511175"/>
            <a:ext cx="4548188" cy="25590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13</a:t>
            </a:fld>
            <a:endParaRPr lang="ja-JP" altLang="en-US"/>
          </a:p>
        </p:txBody>
      </p:sp>
    </p:spTree>
    <p:extLst>
      <p:ext uri="{BB962C8B-B14F-4D97-AF65-F5344CB8AC3E}">
        <p14:creationId xmlns:p14="http://schemas.microsoft.com/office/powerpoint/2010/main" val="3393892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1450" y="511175"/>
            <a:ext cx="4548188" cy="2559050"/>
          </a:xfrm>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14</a:t>
            </a:fld>
            <a:endParaRPr lang="ja-JP" altLang="en-US"/>
          </a:p>
        </p:txBody>
      </p:sp>
    </p:spTree>
    <p:extLst>
      <p:ext uri="{BB962C8B-B14F-4D97-AF65-F5344CB8AC3E}">
        <p14:creationId xmlns:p14="http://schemas.microsoft.com/office/powerpoint/2010/main" val="32841548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1450" y="511175"/>
            <a:ext cx="4548188" cy="2559050"/>
          </a:xfrm>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15</a:t>
            </a:fld>
            <a:endParaRPr lang="ja-JP" altLang="en-US"/>
          </a:p>
        </p:txBody>
      </p:sp>
    </p:spTree>
    <p:extLst>
      <p:ext uri="{BB962C8B-B14F-4D97-AF65-F5344CB8AC3E}">
        <p14:creationId xmlns:p14="http://schemas.microsoft.com/office/powerpoint/2010/main" val="2297605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1450" y="511175"/>
            <a:ext cx="4548188" cy="25590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16</a:t>
            </a:fld>
            <a:endParaRPr lang="ja-JP" altLang="en-US"/>
          </a:p>
        </p:txBody>
      </p:sp>
    </p:spTree>
    <p:extLst>
      <p:ext uri="{BB962C8B-B14F-4D97-AF65-F5344CB8AC3E}">
        <p14:creationId xmlns:p14="http://schemas.microsoft.com/office/powerpoint/2010/main" val="1985734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1450" y="511175"/>
            <a:ext cx="4548188" cy="2559050"/>
          </a:xfrm>
        </p:spPr>
      </p:sp>
      <p:sp>
        <p:nvSpPr>
          <p:cNvPr id="3" name="ノート プレースホルダー 2"/>
          <p:cNvSpPr>
            <a:spLocks noGrp="1"/>
          </p:cNvSpPr>
          <p:nvPr>
            <p:ph type="body" idx="1"/>
          </p:nvPr>
        </p:nvSpPr>
        <p:spPr/>
        <p:txBody>
          <a:bodyPr/>
          <a:lstStyle/>
          <a:p>
            <a:endParaRPr lang="ja-JP" altLang="en-US" sz="1200" dirty="0">
              <a:solidFill>
                <a:schemeClr val="tx1"/>
              </a:solidFill>
            </a:endParaRPr>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17</a:t>
            </a:fld>
            <a:endParaRPr lang="ja-JP" altLang="en-US"/>
          </a:p>
        </p:txBody>
      </p:sp>
    </p:spTree>
    <p:extLst>
      <p:ext uri="{BB962C8B-B14F-4D97-AF65-F5344CB8AC3E}">
        <p14:creationId xmlns:p14="http://schemas.microsoft.com/office/powerpoint/2010/main" val="14227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1450" y="511175"/>
            <a:ext cx="4548188" cy="25590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18</a:t>
            </a:fld>
            <a:endParaRPr lang="ja-JP" altLang="en-US"/>
          </a:p>
        </p:txBody>
      </p:sp>
    </p:spTree>
    <p:extLst>
      <p:ext uri="{BB962C8B-B14F-4D97-AF65-F5344CB8AC3E}">
        <p14:creationId xmlns:p14="http://schemas.microsoft.com/office/powerpoint/2010/main" val="178233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1450" y="511175"/>
            <a:ext cx="4548188" cy="25590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19</a:t>
            </a:fld>
            <a:endParaRPr lang="ja-JP" altLang="en-US"/>
          </a:p>
        </p:txBody>
      </p:sp>
    </p:spTree>
    <p:extLst>
      <p:ext uri="{BB962C8B-B14F-4D97-AF65-F5344CB8AC3E}">
        <p14:creationId xmlns:p14="http://schemas.microsoft.com/office/powerpoint/2010/main" val="277587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1450" y="511175"/>
            <a:ext cx="4548188" cy="25590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20</a:t>
            </a:fld>
            <a:endParaRPr lang="ja-JP" altLang="en-US"/>
          </a:p>
        </p:txBody>
      </p:sp>
    </p:spTree>
    <p:extLst>
      <p:ext uri="{BB962C8B-B14F-4D97-AF65-F5344CB8AC3E}">
        <p14:creationId xmlns:p14="http://schemas.microsoft.com/office/powerpoint/2010/main" val="28663690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1450" y="511175"/>
            <a:ext cx="4548188" cy="2559050"/>
          </a:xfrm>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24</a:t>
            </a:fld>
            <a:endParaRPr lang="ja-JP" altLang="en-US"/>
          </a:p>
        </p:txBody>
      </p:sp>
    </p:spTree>
    <p:extLst>
      <p:ext uri="{BB962C8B-B14F-4D97-AF65-F5344CB8AC3E}">
        <p14:creationId xmlns:p14="http://schemas.microsoft.com/office/powerpoint/2010/main" val="584064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1450" y="511175"/>
            <a:ext cx="4548188" cy="2559050"/>
          </a:xfrm>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25</a:t>
            </a:fld>
            <a:endParaRPr lang="ja-JP" altLang="en-US"/>
          </a:p>
        </p:txBody>
      </p:sp>
    </p:spTree>
    <p:extLst>
      <p:ext uri="{BB962C8B-B14F-4D97-AF65-F5344CB8AC3E}">
        <p14:creationId xmlns:p14="http://schemas.microsoft.com/office/powerpoint/2010/main" val="1895973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1450" y="511175"/>
            <a:ext cx="4548188" cy="25590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a:t>
            </a:fld>
            <a:endParaRPr lang="ja-JP" altLang="en-US"/>
          </a:p>
        </p:txBody>
      </p:sp>
    </p:spTree>
    <p:extLst>
      <p:ext uri="{BB962C8B-B14F-4D97-AF65-F5344CB8AC3E}">
        <p14:creationId xmlns:p14="http://schemas.microsoft.com/office/powerpoint/2010/main" val="914510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1450" y="511175"/>
            <a:ext cx="4548188" cy="2559050"/>
          </a:xfrm>
        </p:spPr>
      </p:sp>
      <p:sp>
        <p:nvSpPr>
          <p:cNvPr id="3" name="ノート プレースホルダー 2"/>
          <p:cNvSpPr>
            <a:spLocks noGrp="1"/>
          </p:cNvSpPr>
          <p:nvPr>
            <p:ph type="body" idx="1"/>
          </p:nvPr>
        </p:nvSpPr>
        <p:spPr/>
        <p:txBody>
          <a:bodyPr/>
          <a:lstStyle/>
          <a:p>
            <a:endParaRPr kumimoji="1" lang="en-US" altLang="ja-JP" baseline="0"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26</a:t>
            </a:fld>
            <a:endParaRPr lang="ja-JP" altLang="en-US"/>
          </a:p>
        </p:txBody>
      </p:sp>
    </p:spTree>
    <p:extLst>
      <p:ext uri="{BB962C8B-B14F-4D97-AF65-F5344CB8AC3E}">
        <p14:creationId xmlns:p14="http://schemas.microsoft.com/office/powerpoint/2010/main" val="2028777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1450" y="511175"/>
            <a:ext cx="4548188" cy="2559050"/>
          </a:xfrm>
        </p:spPr>
      </p:sp>
      <p:sp>
        <p:nvSpPr>
          <p:cNvPr id="3" name="ノート プレースホルダー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27</a:t>
            </a:fld>
            <a:endParaRPr lang="ja-JP" altLang="en-US"/>
          </a:p>
        </p:txBody>
      </p:sp>
    </p:spTree>
    <p:extLst>
      <p:ext uri="{BB962C8B-B14F-4D97-AF65-F5344CB8AC3E}">
        <p14:creationId xmlns:p14="http://schemas.microsoft.com/office/powerpoint/2010/main" val="2851534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1450" y="511175"/>
            <a:ext cx="4548188" cy="2559050"/>
          </a:xfrm>
        </p:spPr>
      </p:sp>
      <p:sp>
        <p:nvSpPr>
          <p:cNvPr id="3" name="ノート プレースホルダー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28</a:t>
            </a:fld>
            <a:endParaRPr lang="ja-JP" altLang="en-US"/>
          </a:p>
        </p:txBody>
      </p:sp>
    </p:spTree>
    <p:extLst>
      <p:ext uri="{BB962C8B-B14F-4D97-AF65-F5344CB8AC3E}">
        <p14:creationId xmlns:p14="http://schemas.microsoft.com/office/powerpoint/2010/main" val="42528455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1450" y="511175"/>
            <a:ext cx="4548188" cy="2559050"/>
          </a:xfrm>
        </p:spPr>
      </p:sp>
      <p:sp>
        <p:nvSpPr>
          <p:cNvPr id="3" name="ノート プレースホルダー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29</a:t>
            </a:fld>
            <a:endParaRPr lang="ja-JP" altLang="en-US"/>
          </a:p>
        </p:txBody>
      </p:sp>
    </p:spTree>
    <p:extLst>
      <p:ext uri="{BB962C8B-B14F-4D97-AF65-F5344CB8AC3E}">
        <p14:creationId xmlns:p14="http://schemas.microsoft.com/office/powerpoint/2010/main" val="40295193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1450" y="511175"/>
            <a:ext cx="4548188" cy="2559050"/>
          </a:xfrm>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30</a:t>
            </a:fld>
            <a:endParaRPr lang="ja-JP" altLang="en-US"/>
          </a:p>
        </p:txBody>
      </p:sp>
    </p:spTree>
    <p:extLst>
      <p:ext uri="{BB962C8B-B14F-4D97-AF65-F5344CB8AC3E}">
        <p14:creationId xmlns:p14="http://schemas.microsoft.com/office/powerpoint/2010/main" val="15493360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1450" y="511175"/>
            <a:ext cx="4548188" cy="25590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31</a:t>
            </a:fld>
            <a:endParaRPr lang="ja-JP" altLang="en-US"/>
          </a:p>
        </p:txBody>
      </p:sp>
    </p:spTree>
    <p:extLst>
      <p:ext uri="{BB962C8B-B14F-4D97-AF65-F5344CB8AC3E}">
        <p14:creationId xmlns:p14="http://schemas.microsoft.com/office/powerpoint/2010/main" val="7950502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1450" y="511175"/>
            <a:ext cx="4548188" cy="25590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32</a:t>
            </a:fld>
            <a:endParaRPr lang="ja-JP" altLang="en-US"/>
          </a:p>
        </p:txBody>
      </p:sp>
    </p:spTree>
    <p:extLst>
      <p:ext uri="{BB962C8B-B14F-4D97-AF65-F5344CB8AC3E}">
        <p14:creationId xmlns:p14="http://schemas.microsoft.com/office/powerpoint/2010/main" val="3784358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1450" y="511175"/>
            <a:ext cx="4548188" cy="25590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DEC6425-9652-479A-862A-6C95916CA587}" type="slidenum">
              <a:rPr kumimoji="1" lang="ja-JP" altLang="en-US" smtClean="0"/>
              <a:t>38</a:t>
            </a:fld>
            <a:endParaRPr kumimoji="1" lang="ja-JP" altLang="en-US"/>
          </a:p>
        </p:txBody>
      </p:sp>
    </p:spTree>
    <p:extLst>
      <p:ext uri="{BB962C8B-B14F-4D97-AF65-F5344CB8AC3E}">
        <p14:creationId xmlns:p14="http://schemas.microsoft.com/office/powerpoint/2010/main" val="39615901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1450" y="511175"/>
            <a:ext cx="4548188" cy="25590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43</a:t>
            </a:fld>
            <a:endParaRPr lang="ja-JP" altLang="en-US"/>
          </a:p>
        </p:txBody>
      </p:sp>
    </p:spTree>
    <p:extLst>
      <p:ext uri="{BB962C8B-B14F-4D97-AF65-F5344CB8AC3E}">
        <p14:creationId xmlns:p14="http://schemas.microsoft.com/office/powerpoint/2010/main" val="19628791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1450" y="511175"/>
            <a:ext cx="4548188" cy="25590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44</a:t>
            </a:fld>
            <a:endParaRPr lang="ja-JP" altLang="en-US"/>
          </a:p>
        </p:txBody>
      </p:sp>
    </p:spTree>
    <p:extLst>
      <p:ext uri="{BB962C8B-B14F-4D97-AF65-F5344CB8AC3E}">
        <p14:creationId xmlns:p14="http://schemas.microsoft.com/office/powerpoint/2010/main" val="2035445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1450" y="511175"/>
            <a:ext cx="4548188" cy="25590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4</a:t>
            </a:fld>
            <a:endParaRPr lang="ja-JP" altLang="en-US"/>
          </a:p>
        </p:txBody>
      </p:sp>
    </p:spTree>
    <p:extLst>
      <p:ext uri="{BB962C8B-B14F-4D97-AF65-F5344CB8AC3E}">
        <p14:creationId xmlns:p14="http://schemas.microsoft.com/office/powerpoint/2010/main" val="4109460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1450" y="511175"/>
            <a:ext cx="4548188" cy="25590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6</a:t>
            </a:fld>
            <a:endParaRPr lang="ja-JP" altLang="en-US"/>
          </a:p>
        </p:txBody>
      </p:sp>
    </p:spTree>
    <p:extLst>
      <p:ext uri="{BB962C8B-B14F-4D97-AF65-F5344CB8AC3E}">
        <p14:creationId xmlns:p14="http://schemas.microsoft.com/office/powerpoint/2010/main" val="2386030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1450" y="511175"/>
            <a:ext cx="4548188" cy="2559050"/>
          </a:xfrm>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7</a:t>
            </a:fld>
            <a:endParaRPr lang="ja-JP" altLang="en-US"/>
          </a:p>
        </p:txBody>
      </p:sp>
    </p:spTree>
    <p:extLst>
      <p:ext uri="{BB962C8B-B14F-4D97-AF65-F5344CB8AC3E}">
        <p14:creationId xmlns:p14="http://schemas.microsoft.com/office/powerpoint/2010/main" val="3073379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1450" y="511175"/>
            <a:ext cx="4548188" cy="25590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24E7511A-E19B-4650-9FBF-BD8447E14FDF}" type="slidenum">
              <a:rPr lang="ja-JP" altLang="en-US" smtClean="0"/>
              <a:pPr>
                <a:defRPr/>
              </a:pPr>
              <a:t>8</a:t>
            </a:fld>
            <a:endParaRPr lang="ja-JP" altLang="en-US"/>
          </a:p>
        </p:txBody>
      </p:sp>
    </p:spTree>
    <p:extLst>
      <p:ext uri="{BB962C8B-B14F-4D97-AF65-F5344CB8AC3E}">
        <p14:creationId xmlns:p14="http://schemas.microsoft.com/office/powerpoint/2010/main" val="2559392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1450" y="511175"/>
            <a:ext cx="4548188" cy="25590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9</a:t>
            </a:fld>
            <a:endParaRPr lang="ja-JP" altLang="en-US"/>
          </a:p>
        </p:txBody>
      </p:sp>
    </p:spTree>
    <p:extLst>
      <p:ext uri="{BB962C8B-B14F-4D97-AF65-F5344CB8AC3E}">
        <p14:creationId xmlns:p14="http://schemas.microsoft.com/office/powerpoint/2010/main" val="3438261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1450" y="511175"/>
            <a:ext cx="4548188" cy="25590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10</a:t>
            </a:fld>
            <a:endParaRPr lang="ja-JP" altLang="en-US"/>
          </a:p>
        </p:txBody>
      </p:sp>
    </p:spTree>
    <p:extLst>
      <p:ext uri="{BB962C8B-B14F-4D97-AF65-F5344CB8AC3E}">
        <p14:creationId xmlns:p14="http://schemas.microsoft.com/office/powerpoint/2010/main" val="38675698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1450" y="511175"/>
            <a:ext cx="4548188" cy="2559050"/>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24E7511A-E19B-4650-9FBF-BD8447E14FDF}" type="slidenum">
              <a:rPr lang="ja-JP" altLang="en-US" smtClean="0"/>
              <a:pPr>
                <a:defRPr/>
              </a:pPr>
              <a:t>11</a:t>
            </a:fld>
            <a:endParaRPr lang="ja-JP" altLang="en-US"/>
          </a:p>
        </p:txBody>
      </p:sp>
    </p:spTree>
    <p:extLst>
      <p:ext uri="{BB962C8B-B14F-4D97-AF65-F5344CB8AC3E}">
        <p14:creationId xmlns:p14="http://schemas.microsoft.com/office/powerpoint/2010/main" val="6287635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0" y="1268761"/>
            <a:ext cx="12192000" cy="1951690"/>
          </a:xfrm>
        </p:spPr>
        <p:txBody>
          <a:bodyPr lIns="0" anchor="ctr"/>
          <a:lstStyle>
            <a:lvl1pPr algn="ctr">
              <a:defRPr b="1" kern="1200" baseline="0">
                <a:latin typeface="メイリオ" panose="020B0604030504040204" pitchFamily="50" charset="-128"/>
                <a:cs typeface="Arial" panose="020B0604020202020204" pitchFamily="34" charset="0"/>
              </a:defRPr>
            </a:lvl1pPr>
          </a:lstStyle>
          <a:p>
            <a:r>
              <a:rPr lang="ja-JP" altLang="en-US" dirty="0"/>
              <a:t>マスタ タイトルの書式設定</a:t>
            </a:r>
          </a:p>
        </p:txBody>
      </p:sp>
      <p:sp>
        <p:nvSpPr>
          <p:cNvPr id="3" name="サブタイトル 2"/>
          <p:cNvSpPr>
            <a:spLocks noGrp="1"/>
          </p:cNvSpPr>
          <p:nvPr>
            <p:ph type="subTitle" idx="1" hasCustomPrompt="1"/>
          </p:nvPr>
        </p:nvSpPr>
        <p:spPr>
          <a:xfrm>
            <a:off x="95335" y="3861048"/>
            <a:ext cx="12001333" cy="1777752"/>
          </a:xfrm>
        </p:spPr>
        <p:txBody>
          <a:bodyPr anchor="ctr"/>
          <a:lstStyle>
            <a:lvl1pPr marL="0" indent="0" algn="ctr">
              <a:buNone/>
              <a:defRPr kern="1200" baseline="0">
                <a:latin typeface="ＭＳ Ｐゴシック" panose="020B0600070205080204" pitchFamily="50" charset="-128"/>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dirty="0"/>
              <a:t>マスタ サブタイトルの書式設定</a:t>
            </a:r>
          </a:p>
        </p:txBody>
      </p:sp>
      <p:sp>
        <p:nvSpPr>
          <p:cNvPr id="14" name="スライド番号プレースホルダー 4">
            <a:extLst>
              <a:ext uri="{FF2B5EF4-FFF2-40B4-BE49-F238E27FC236}">
                <a16:creationId xmlns:a16="http://schemas.microsoft.com/office/drawing/2014/main" id="{E022455E-6B03-44FA-9A3F-08BECDE731F2}"/>
              </a:ext>
            </a:extLst>
          </p:cNvPr>
          <p:cNvSpPr>
            <a:spLocks noGrp="1"/>
          </p:cNvSpPr>
          <p:nvPr>
            <p:ph type="sldNum" sz="quarter" idx="4"/>
          </p:nvPr>
        </p:nvSpPr>
        <p:spPr>
          <a:xfrm>
            <a:off x="5392272" y="6453336"/>
            <a:ext cx="1406525"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903033850"/>
      </p:ext>
    </p:extLst>
  </p:cSld>
  <p:clrMapOvr>
    <a:masterClrMapping/>
  </p:clrMapOvr>
  <mc:AlternateContent xmlns:mc="http://schemas.openxmlformats.org/markup-compatibility/2006">
    <mc:Choice xmlns:p14="http://schemas.microsoft.com/office/powerpoint/2010/main" Requires="p14">
      <p:transition p14:dur="10" advClick="0" advTm="12000">
        <p:random/>
      </p:transition>
    </mc:Choice>
    <mc:Fallback>
      <p:transition advClick="0" advTm="1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セクションタイトル">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A261E060-63FC-41D8-AD70-60996F0DA399}"/>
              </a:ext>
            </a:extLst>
          </p:cNvPr>
          <p:cNvSpPr>
            <a:spLocks noGrp="1"/>
          </p:cNvSpPr>
          <p:nvPr>
            <p:ph type="ctrTitle" hasCustomPrompt="1"/>
          </p:nvPr>
        </p:nvSpPr>
        <p:spPr>
          <a:xfrm>
            <a:off x="95335" y="1268760"/>
            <a:ext cx="12001333" cy="4140460"/>
          </a:xfrm>
          <a:noFill/>
        </p:spPr>
        <p:txBody>
          <a:bodyPr lIns="0" anchor="ctr"/>
          <a:lstStyle>
            <a:lvl1pPr algn="ctr">
              <a:defRPr b="1" kern="1200" baseline="0">
                <a:solidFill>
                  <a:schemeClr val="tx1"/>
                </a:solidFill>
                <a:latin typeface="メイリオ" panose="020B0604030504040204" pitchFamily="50" charset="-128"/>
                <a:cs typeface="Arial" panose="020B0604020202020204" pitchFamily="34" charset="0"/>
              </a:defRPr>
            </a:lvl1pPr>
          </a:lstStyle>
          <a:p>
            <a:r>
              <a:rPr lang="ja-JP" altLang="en-US" dirty="0"/>
              <a:t>マスタ タイトルの書式設定</a:t>
            </a:r>
          </a:p>
        </p:txBody>
      </p:sp>
      <p:sp>
        <p:nvSpPr>
          <p:cNvPr id="4" name="Rectangle 2">
            <a:extLst>
              <a:ext uri="{FF2B5EF4-FFF2-40B4-BE49-F238E27FC236}">
                <a16:creationId xmlns:a16="http://schemas.microsoft.com/office/drawing/2014/main" id="{E292D562-D46E-4913-A4FC-08D9CEE6C861}"/>
              </a:ext>
            </a:extLst>
          </p:cNvPr>
          <p:cNvSpPr txBox="1">
            <a:spLocks noChangeArrowheads="1"/>
          </p:cNvSpPr>
          <p:nvPr userDrawn="1"/>
        </p:nvSpPr>
        <p:spPr bwMode="auto">
          <a:xfrm>
            <a:off x="0" y="1"/>
            <a:ext cx="12192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lvl1pPr algn="l" rtl="0" eaLnBrk="1" fontAlgn="ctr" latinLnBrk="1" hangingPunct="1">
              <a:spcBef>
                <a:spcPct val="0"/>
              </a:spcBef>
              <a:spcAft>
                <a:spcPct val="0"/>
              </a:spcAft>
              <a:defRPr kumimoji="1" sz="3200" b="1" baseline="0">
                <a:solidFill>
                  <a:schemeClr val="bg1"/>
                </a:solidFill>
                <a:effectLst/>
                <a:latin typeface="メイリオ" panose="020B0604030504040204" pitchFamily="50" charset="-128"/>
                <a:ea typeface="メイリオ" panose="020B0604030504040204" pitchFamily="50" charset="-128"/>
                <a:cs typeface="Arial" panose="020B0604020202020204" pitchFamily="34" charset="0"/>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a:lstStyle>
          <a:p>
            <a:endParaRPr lang="ja-JP" altLang="en-US" sz="3200" kern="1200" baseline="0" dirty="0"/>
          </a:p>
        </p:txBody>
      </p:sp>
      <p:sp>
        <p:nvSpPr>
          <p:cNvPr id="9" name="スライド番号プレースホルダー 4">
            <a:extLst>
              <a:ext uri="{FF2B5EF4-FFF2-40B4-BE49-F238E27FC236}">
                <a16:creationId xmlns:a16="http://schemas.microsoft.com/office/drawing/2014/main" id="{141F9541-DF6B-4880-BEE5-863B1AADA55C}"/>
              </a:ext>
            </a:extLst>
          </p:cNvPr>
          <p:cNvSpPr>
            <a:spLocks noGrp="1"/>
          </p:cNvSpPr>
          <p:nvPr>
            <p:ph type="sldNum" sz="quarter" idx="4"/>
          </p:nvPr>
        </p:nvSpPr>
        <p:spPr>
          <a:xfrm>
            <a:off x="5392272" y="6453336"/>
            <a:ext cx="1406525"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170710462"/>
      </p:ext>
    </p:extLst>
  </p:cSld>
  <p:clrMapOvr>
    <a:masterClrMapping/>
  </p:clrMapOvr>
  <mc:AlternateContent xmlns:mc="http://schemas.openxmlformats.org/markup-compatibility/2006">
    <mc:Choice xmlns:p14="http://schemas.microsoft.com/office/powerpoint/2010/main" Requires="p14">
      <p:transition p14:dur="10" advClick="0" advTm="12000">
        <p:random/>
      </p:transition>
    </mc:Choice>
    <mc:Fallback>
      <p:transition advClick="0" advTm="1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p:txBody>
          <a:bodyPr/>
          <a:lstStyle>
            <a:lvl1pPr algn="l">
              <a:defRPr kern="1200" baseline="0">
                <a:latin typeface="ＭＳ Ｐゴシック" panose="020B0600070205080204" pitchFamily="50" charset="-128"/>
                <a:cs typeface="Arial" panose="020B0604020202020204" pitchFamily="34" charset="0"/>
              </a:defRPr>
            </a:lvl1pPr>
            <a:lvl2pPr algn="l">
              <a:defRPr kern="1200" baseline="0">
                <a:latin typeface="ＭＳ Ｐゴシック" panose="020B0600070205080204" pitchFamily="50" charset="-128"/>
                <a:cs typeface="Arial" panose="020B0604020202020204" pitchFamily="34" charset="0"/>
              </a:defRPr>
            </a:lvl2pPr>
            <a:lvl3pPr algn="l">
              <a:defRPr kern="1200" baseline="0">
                <a:latin typeface="ＭＳ Ｐゴシック" panose="020B0600070205080204" pitchFamily="50" charset="-128"/>
                <a:cs typeface="Arial" panose="020B0604020202020204" pitchFamily="34" charset="0"/>
              </a:defRPr>
            </a:lvl3pPr>
            <a:lvl4pPr algn="l">
              <a:defRPr kern="1200" baseline="0">
                <a:latin typeface="ＭＳ Ｐゴシック" panose="020B0600070205080204" pitchFamily="50" charset="-128"/>
                <a:cs typeface="Arial" panose="020B0604020202020204" pitchFamily="34" charset="0"/>
              </a:defRPr>
            </a:lvl4pPr>
            <a:lvl5pPr algn="l">
              <a:defRPr kern="1200" baseline="0">
                <a:latin typeface="ＭＳ Ｐゴシック" panose="020B0600070205080204" pitchFamily="50" charset="-128"/>
                <a:cs typeface="Arial" panose="020B0604020202020204" pitchFamily="34" charset="0"/>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6" name="Rectangle 2">
            <a:extLst>
              <a:ext uri="{FF2B5EF4-FFF2-40B4-BE49-F238E27FC236}">
                <a16:creationId xmlns:a16="http://schemas.microsoft.com/office/drawing/2014/main" id="{E0D17456-1B2F-43F1-A332-C91624F3CA92}"/>
              </a:ext>
            </a:extLst>
          </p:cNvPr>
          <p:cNvSpPr>
            <a:spLocks noGrp="1" noChangeArrowheads="1"/>
          </p:cNvSpPr>
          <p:nvPr>
            <p:ph type="title" hasCustomPrompt="1"/>
          </p:nvPr>
        </p:nvSpPr>
        <p:spPr bwMode="auto">
          <a:xfrm>
            <a:off x="0" y="1"/>
            <a:ext cx="12192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lvl1pPr>
              <a:defRPr sz="3200" kern="1200" baseline="0">
                <a:latin typeface="メイリオ" panose="020B0604030504040204" pitchFamily="50" charset="-128"/>
              </a:defRPr>
            </a:lvl1pPr>
          </a:lstStyle>
          <a:p>
            <a:pPr lvl="0"/>
            <a:r>
              <a:rPr lang="ja-JP" altLang="en-US" dirty="0"/>
              <a:t>マスタ タイトルの書式設定</a:t>
            </a:r>
          </a:p>
        </p:txBody>
      </p:sp>
      <p:sp>
        <p:nvSpPr>
          <p:cNvPr id="8" name="スライド番号プレースホルダー 4">
            <a:extLst>
              <a:ext uri="{FF2B5EF4-FFF2-40B4-BE49-F238E27FC236}">
                <a16:creationId xmlns:a16="http://schemas.microsoft.com/office/drawing/2014/main" id="{CC3133A5-4819-431E-BA8A-B09C73DB19F9}"/>
              </a:ext>
            </a:extLst>
          </p:cNvPr>
          <p:cNvSpPr>
            <a:spLocks noGrp="1"/>
          </p:cNvSpPr>
          <p:nvPr>
            <p:ph type="sldNum" sz="quarter" idx="4"/>
          </p:nvPr>
        </p:nvSpPr>
        <p:spPr>
          <a:xfrm>
            <a:off x="5392272" y="6453336"/>
            <a:ext cx="1406525"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889541005"/>
      </p:ext>
    </p:extLst>
  </p:cSld>
  <p:clrMapOvr>
    <a:masterClrMapping/>
  </p:clrMapOvr>
  <mc:AlternateContent xmlns:mc="http://schemas.openxmlformats.org/markup-compatibility/2006">
    <mc:Choice xmlns:p14="http://schemas.microsoft.com/office/powerpoint/2010/main" Requires="p14">
      <p:transition p14:dur="10" advClick="0" advTm="12000">
        <p:random/>
      </p:transition>
    </mc:Choice>
    <mc:Fallback>
      <p:transition advClick="0" advTm="1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68454BC2-0834-4E0A-88F7-BF9845D015E7}"/>
              </a:ext>
            </a:extLst>
          </p:cNvPr>
          <p:cNvSpPr>
            <a:spLocks noGrp="1" noChangeArrowheads="1"/>
          </p:cNvSpPr>
          <p:nvPr>
            <p:ph type="title" hasCustomPrompt="1"/>
          </p:nvPr>
        </p:nvSpPr>
        <p:spPr bwMode="auto">
          <a:xfrm>
            <a:off x="0" y="1"/>
            <a:ext cx="12192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lvl1pPr>
              <a:defRPr sz="3200" kern="1200" baseline="0">
                <a:latin typeface="メイリオ" panose="020B0604030504040204" pitchFamily="50" charset="-128"/>
              </a:defRPr>
            </a:lvl1pPr>
          </a:lstStyle>
          <a:p>
            <a:pPr lvl="0"/>
            <a:r>
              <a:rPr lang="ja-JP" altLang="en-US" dirty="0"/>
              <a:t>マスタ タイトルの書式設定</a:t>
            </a:r>
          </a:p>
        </p:txBody>
      </p:sp>
      <p:sp>
        <p:nvSpPr>
          <p:cNvPr id="7" name="スライド番号プレースホルダー 4">
            <a:extLst>
              <a:ext uri="{FF2B5EF4-FFF2-40B4-BE49-F238E27FC236}">
                <a16:creationId xmlns:a16="http://schemas.microsoft.com/office/drawing/2014/main" id="{6E6E9ABB-F236-45A5-A65B-23E8BF42AEF6}"/>
              </a:ext>
            </a:extLst>
          </p:cNvPr>
          <p:cNvSpPr>
            <a:spLocks noGrp="1"/>
          </p:cNvSpPr>
          <p:nvPr>
            <p:ph type="sldNum" sz="quarter" idx="4"/>
          </p:nvPr>
        </p:nvSpPr>
        <p:spPr>
          <a:xfrm>
            <a:off x="5392272" y="6453336"/>
            <a:ext cx="1406525"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spTree>
    <p:extLst>
      <p:ext uri="{BB962C8B-B14F-4D97-AF65-F5344CB8AC3E}">
        <p14:creationId xmlns:p14="http://schemas.microsoft.com/office/powerpoint/2010/main" val="23086675"/>
      </p:ext>
    </p:extLst>
  </p:cSld>
  <p:clrMapOvr>
    <a:masterClrMapping/>
  </p:clrMapOvr>
  <mc:AlternateContent xmlns:mc="http://schemas.openxmlformats.org/markup-compatibility/2006">
    <mc:Choice xmlns:p14="http://schemas.microsoft.com/office/powerpoint/2010/main" Requires="p14">
      <p:transition p14:dur="10" advClick="0" advTm="12000">
        <p:random/>
      </p:transition>
    </mc:Choice>
    <mc:Fallback>
      <p:transition advClick="0" advTm="12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1"/>
            <a:ext cx="12192000" cy="579438"/>
          </a:xfrm>
          <a:prstGeom prst="rect">
            <a:avLst/>
          </a:prstGeom>
          <a:solidFill>
            <a:srgbClr val="404040"/>
          </a:solidFill>
          <a:ln w="9525">
            <a:noFill/>
            <a:miter lim="800000"/>
            <a:headEnd/>
            <a:tailEnd/>
          </a:ln>
          <a:effectLst/>
        </p:spPr>
        <p:txBody>
          <a:bodyPr vert="horz" wrap="square" lIns="108000" tIns="0" rIns="0" bIns="0" numCol="1" anchor="b" anchorCtr="0" compatLnSpc="1">
            <a:prstTxWarp prst="textNoShape">
              <a:avLst/>
            </a:prstTxWarp>
            <a:noAutofit/>
          </a:bodyPr>
          <a:lstStyle/>
          <a:p>
            <a:pPr lvl="0"/>
            <a:r>
              <a:rPr lang="ja-JP" altLang="en-US" dirty="0"/>
              <a:t>マスタ タイトルの書式設定</a:t>
            </a:r>
          </a:p>
        </p:txBody>
      </p:sp>
      <p:sp>
        <p:nvSpPr>
          <p:cNvPr id="2051" name="Rectangle 3"/>
          <p:cNvSpPr>
            <a:spLocks noGrp="1" noChangeArrowheads="1"/>
          </p:cNvSpPr>
          <p:nvPr>
            <p:ph type="body" idx="1"/>
          </p:nvPr>
        </p:nvSpPr>
        <p:spPr bwMode="auto">
          <a:xfrm>
            <a:off x="334434" y="623890"/>
            <a:ext cx="11522207" cy="577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grpSp>
        <p:nvGrpSpPr>
          <p:cNvPr id="6" name="グループ化 5"/>
          <p:cNvGrpSpPr/>
          <p:nvPr userDrawn="1"/>
        </p:nvGrpSpPr>
        <p:grpSpPr>
          <a:xfrm>
            <a:off x="0" y="6397628"/>
            <a:ext cx="12192000" cy="465999"/>
            <a:chOff x="0" y="6397625"/>
            <a:chExt cx="9144000" cy="465999"/>
          </a:xfrm>
        </p:grpSpPr>
        <p:sp>
          <p:nvSpPr>
            <p:cNvPr id="3080" name="Rectangle 8"/>
            <p:cNvSpPr>
              <a:spLocks noChangeArrowheads="1"/>
            </p:cNvSpPr>
            <p:nvPr userDrawn="1"/>
          </p:nvSpPr>
          <p:spPr bwMode="auto">
            <a:xfrm flipV="1">
              <a:off x="0" y="6397625"/>
              <a:ext cx="9144000" cy="460375"/>
            </a:xfrm>
            <a:prstGeom prst="rect">
              <a:avLst/>
            </a:prstGeom>
            <a:solidFill>
              <a:srgbClr val="404040"/>
            </a:solidFill>
            <a:ln w="9525">
              <a:noFill/>
              <a:round/>
              <a:headEnd/>
              <a:tailEnd/>
            </a:ln>
          </p:spPr>
          <p:txBody>
            <a:bodyPr rot="10800000" wrap="none" lIns="0" tIns="0" rIns="0" bIns="0" anchor="b" anchorCtr="0"/>
            <a:lstStyle/>
            <a:p>
              <a:pPr>
                <a:defRPr/>
              </a:pPr>
              <a:endParaRPr lang="ja-JP" altLang="en-US" sz="1800" kern="1200" baseline="0" dirty="0">
                <a:latin typeface="ＭＳ Ｐゴシック" panose="020B0600070205080204" pitchFamily="50" charset="-128"/>
                <a:ea typeface="ＭＳ Ｐゴシック" panose="020B0600070205080204" pitchFamily="50" charset="-128"/>
              </a:endParaRPr>
            </a:p>
          </p:txBody>
        </p:sp>
        <p:sp>
          <p:nvSpPr>
            <p:cNvPr id="3081" name="Text Box 9"/>
            <p:cNvSpPr txBox="1">
              <a:spLocks noChangeArrowheads="1"/>
            </p:cNvSpPr>
            <p:nvPr userDrawn="1"/>
          </p:nvSpPr>
          <p:spPr bwMode="auto">
            <a:xfrm>
              <a:off x="3144587" y="6659529"/>
              <a:ext cx="2854147" cy="204095"/>
            </a:xfrm>
            <a:prstGeom prst="rect">
              <a:avLst/>
            </a:prstGeom>
            <a:noFill/>
            <a:ln w="9525">
              <a:noFill/>
              <a:round/>
              <a:headEnd/>
              <a:tailEnd/>
            </a:ln>
            <a:effectLst/>
          </p:spPr>
          <p:txBody>
            <a:bodyPr wrap="none" lIns="0" tIns="0" rIns="0" bIns="0" anchor="b" anchorCtr="0">
              <a:spAutoFit/>
            </a:bodyPr>
            <a:lstStyle/>
            <a:p>
              <a:pPr algn="ctr" defTabSz="457200">
                <a:lnSpc>
                  <a:spcPct val="93000"/>
                </a:lnSpc>
                <a:buClr>
                  <a:srgbClr val="00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ja-JP" altLang="en-US" sz="1400" kern="1200" baseline="0" dirty="0">
                  <a:solidFill>
                    <a:schemeClr val="bg1"/>
                  </a:solidFill>
                  <a:latin typeface="+mn-ea"/>
                  <a:ea typeface="+mn-ea"/>
                  <a:cs typeface="Arial" pitchFamily="34" charset="0"/>
                </a:rPr>
                <a:t>電着塗装シミュレータ「</a:t>
              </a:r>
              <a:r>
                <a:rPr kumimoji="0" lang="en-US" altLang="ja-JP" sz="1400" b="1" kern="1200" baseline="0" dirty="0">
                  <a:solidFill>
                    <a:schemeClr val="bg1"/>
                  </a:solidFill>
                  <a:latin typeface="Bookman Old Style" panose="02050604050505020204" pitchFamily="18" charset="0"/>
                  <a:ea typeface="+mn-ea"/>
                  <a:cs typeface="Arial" pitchFamily="34" charset="0"/>
                </a:rPr>
                <a:t>EDESFEM</a:t>
              </a:r>
              <a:r>
                <a:rPr kumimoji="0" lang="ja-JP" altLang="en-US" sz="1400" kern="1200" baseline="0" dirty="0">
                  <a:solidFill>
                    <a:schemeClr val="bg1"/>
                  </a:solidFill>
                  <a:latin typeface="+mn-ea"/>
                  <a:ea typeface="+mn-ea"/>
                  <a:cs typeface="Arial" pitchFamily="34" charset="0"/>
                </a:rPr>
                <a:t>」製品紹介</a:t>
              </a:r>
              <a:endParaRPr kumimoji="0" lang="en-GB" altLang="ja-JP" sz="1400" kern="1200" baseline="0" dirty="0">
                <a:solidFill>
                  <a:schemeClr val="bg1"/>
                </a:solidFill>
                <a:latin typeface="+mn-ea"/>
                <a:ea typeface="+mn-ea"/>
                <a:cs typeface="Arial" pitchFamily="34" charset="0"/>
              </a:endParaRPr>
            </a:p>
          </p:txBody>
        </p:sp>
      </p:grpSp>
      <p:sp>
        <p:nvSpPr>
          <p:cNvPr id="5" name="スライド番号プレースホルダー 4"/>
          <p:cNvSpPr>
            <a:spLocks noGrp="1"/>
          </p:cNvSpPr>
          <p:nvPr userDrawn="1">
            <p:ph type="sldNum" sz="quarter" idx="4"/>
          </p:nvPr>
        </p:nvSpPr>
        <p:spPr>
          <a:xfrm>
            <a:off x="5392272" y="6453336"/>
            <a:ext cx="1406525" cy="196968"/>
          </a:xfrm>
          <a:prstGeom prst="rect">
            <a:avLst/>
          </a:prstGeom>
        </p:spPr>
        <p:txBody>
          <a:bodyPr vert="horz" wrap="none" lIns="0" tIns="0" rIns="0" bIns="0" rtlCol="0" anchor="ctr"/>
          <a:lstStyle>
            <a:lvl1pPr algn="ctr">
              <a:defRPr sz="1800" b="1" kern="1200" normalizeH="0" baseline="0">
                <a:solidFill>
                  <a:schemeClr val="bg1"/>
                </a:solidFill>
                <a:latin typeface="+mn-ea"/>
                <a:ea typeface="+mn-ea"/>
              </a:defRPr>
            </a:lvl1pPr>
          </a:lstStyle>
          <a:p>
            <a:r>
              <a:rPr lang="en-US" altLang="ja-JP" dirty="0"/>
              <a:t>P. </a:t>
            </a:r>
            <a:fld id="{F8FDF831-B0A3-4B44-A20D-7581D5587101}" type="slidenum">
              <a:rPr lang="ja-JP" altLang="en-US" smtClean="0"/>
              <a:pPr/>
              <a:t>‹#›</a:t>
            </a:fld>
            <a:endParaRPr lang="ja-JP" altLang="en-US" dirty="0"/>
          </a:p>
        </p:txBody>
      </p:sp>
    </p:spTree>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6" r:id="rId4"/>
  </p:sldLayoutIdLst>
  <mc:AlternateContent xmlns:mc="http://schemas.openxmlformats.org/markup-compatibility/2006">
    <mc:Choice xmlns:p14="http://schemas.microsoft.com/office/powerpoint/2010/main" Requires="p14">
      <p:transition p14:dur="10" advClick="0" advTm="12000">
        <p:random/>
      </p:transition>
    </mc:Choice>
    <mc:Fallback>
      <p:transition advClick="0" advTm="12000">
        <p:random/>
      </p:transition>
    </mc:Fallback>
  </mc:AlternateContent>
  <p:hf hdr="0" ftr="0" dt="0"/>
  <p:txStyles>
    <p:titleStyle>
      <a:lvl1pPr algn="l" rtl="0" eaLnBrk="1" fontAlgn="ctr" latinLnBrk="1" hangingPunct="1">
        <a:spcBef>
          <a:spcPct val="0"/>
        </a:spcBef>
        <a:spcAft>
          <a:spcPct val="0"/>
        </a:spcAft>
        <a:defRPr kumimoji="1" sz="3200" b="1" kern="1200" baseline="0">
          <a:solidFill>
            <a:schemeClr val="bg1"/>
          </a:solidFill>
          <a:effectLst/>
          <a:latin typeface="メイリオ" panose="020B0604030504040204" pitchFamily="50" charset="-128"/>
          <a:ea typeface="メイリオ" panose="020B0604030504040204" pitchFamily="50" charset="-128"/>
          <a:cs typeface="Arial" panose="020B0604020202020204" pitchFamily="34" charset="0"/>
        </a:defRPr>
      </a:lvl1pPr>
      <a:lvl2pPr algn="l" rtl="0" eaLnBrk="0" fontAlgn="base" hangingPunct="0">
        <a:spcBef>
          <a:spcPct val="0"/>
        </a:spcBef>
        <a:spcAft>
          <a:spcPct val="0"/>
        </a:spcAft>
        <a:defRPr kumimoji="1" sz="3600" b="1">
          <a:solidFill>
            <a:schemeClr val="accent2"/>
          </a:solidFill>
          <a:latin typeface="Arial" charset="0"/>
          <a:ea typeface="MS PGothic" pitchFamily="50" charset="-128"/>
        </a:defRPr>
      </a:lvl2pPr>
      <a:lvl3pPr algn="l" rtl="0" eaLnBrk="0" fontAlgn="base" hangingPunct="0">
        <a:spcBef>
          <a:spcPct val="0"/>
        </a:spcBef>
        <a:spcAft>
          <a:spcPct val="0"/>
        </a:spcAft>
        <a:defRPr kumimoji="1" sz="3600" b="1">
          <a:solidFill>
            <a:schemeClr val="accent2"/>
          </a:solidFill>
          <a:latin typeface="Arial" charset="0"/>
          <a:ea typeface="MS PGothic" pitchFamily="50" charset="-128"/>
        </a:defRPr>
      </a:lvl3pPr>
      <a:lvl4pPr algn="l" rtl="0" eaLnBrk="0" fontAlgn="base" hangingPunct="0">
        <a:spcBef>
          <a:spcPct val="0"/>
        </a:spcBef>
        <a:spcAft>
          <a:spcPct val="0"/>
        </a:spcAft>
        <a:defRPr kumimoji="1" sz="3600" b="1">
          <a:solidFill>
            <a:schemeClr val="accent2"/>
          </a:solidFill>
          <a:latin typeface="Arial" charset="0"/>
          <a:ea typeface="MS PGothic" pitchFamily="50" charset="-128"/>
        </a:defRPr>
      </a:lvl4pPr>
      <a:lvl5pPr algn="l" rtl="0" eaLnBrk="0" fontAlgn="base" hangingPunct="0">
        <a:spcBef>
          <a:spcPct val="0"/>
        </a:spcBef>
        <a:spcAft>
          <a:spcPct val="0"/>
        </a:spcAft>
        <a:defRPr kumimoji="1" sz="3600" b="1">
          <a:solidFill>
            <a:schemeClr val="accent2"/>
          </a:solidFill>
          <a:latin typeface="Arial" charset="0"/>
          <a:ea typeface="MS PGothic" pitchFamily="50" charset="-128"/>
        </a:defRPr>
      </a:lvl5pPr>
      <a:lvl6pPr marL="457200" algn="l" rtl="0" fontAlgn="base">
        <a:spcBef>
          <a:spcPct val="0"/>
        </a:spcBef>
        <a:spcAft>
          <a:spcPct val="0"/>
        </a:spcAft>
        <a:defRPr kumimoji="1" sz="3600" b="1">
          <a:solidFill>
            <a:schemeClr val="accent2"/>
          </a:solidFill>
          <a:latin typeface="MS PGothic" pitchFamily="50" charset="-128"/>
          <a:ea typeface="MS PGothic" pitchFamily="50" charset="-128"/>
        </a:defRPr>
      </a:lvl6pPr>
      <a:lvl7pPr marL="914400" algn="l" rtl="0" fontAlgn="base">
        <a:spcBef>
          <a:spcPct val="0"/>
        </a:spcBef>
        <a:spcAft>
          <a:spcPct val="0"/>
        </a:spcAft>
        <a:defRPr kumimoji="1" sz="3600" b="1">
          <a:solidFill>
            <a:schemeClr val="accent2"/>
          </a:solidFill>
          <a:latin typeface="MS PGothic" pitchFamily="50" charset="-128"/>
          <a:ea typeface="MS PGothic" pitchFamily="50" charset="-128"/>
        </a:defRPr>
      </a:lvl7pPr>
      <a:lvl8pPr marL="1371600" algn="l" rtl="0" fontAlgn="base">
        <a:spcBef>
          <a:spcPct val="0"/>
        </a:spcBef>
        <a:spcAft>
          <a:spcPct val="0"/>
        </a:spcAft>
        <a:defRPr kumimoji="1" sz="3600" b="1">
          <a:solidFill>
            <a:schemeClr val="accent2"/>
          </a:solidFill>
          <a:latin typeface="MS PGothic" pitchFamily="50" charset="-128"/>
          <a:ea typeface="MS PGothic" pitchFamily="50" charset="-128"/>
        </a:defRPr>
      </a:lvl8pPr>
      <a:lvl9pPr marL="1828800" algn="l" rtl="0" fontAlgn="base">
        <a:spcBef>
          <a:spcPct val="0"/>
        </a:spcBef>
        <a:spcAft>
          <a:spcPct val="0"/>
        </a:spcAft>
        <a:defRPr kumimoji="1" sz="3600" b="1">
          <a:solidFill>
            <a:schemeClr val="accent2"/>
          </a:solidFill>
          <a:latin typeface="MS PGothic" pitchFamily="50" charset="-128"/>
          <a:ea typeface="MS PGothic" pitchFamily="50" charset="-128"/>
        </a:defRPr>
      </a:lvl9pPr>
    </p:titleStyle>
    <p:bodyStyle>
      <a:lvl1pPr marL="342900" indent="-342900" algn="l" rtl="0" eaLnBrk="1" fontAlgn="ctr" latinLnBrk="0" hangingPunct="1">
        <a:spcBef>
          <a:spcPct val="20000"/>
        </a:spcBef>
        <a:spcAft>
          <a:spcPct val="0"/>
        </a:spcAft>
        <a:buClr>
          <a:schemeClr val="tx1"/>
        </a:buClr>
        <a:buFont typeface="Wingdings" pitchFamily="2" charset="2"/>
        <a:buChar char="n"/>
        <a:defRPr kumimoji="1" sz="2800" kern="1200" baseline="0">
          <a:solidFill>
            <a:schemeClr val="tx1"/>
          </a:solidFill>
          <a:latin typeface="ＭＳ Ｐゴシック" panose="020B0600070205080204" pitchFamily="50" charset="-128"/>
          <a:ea typeface="ＭＳ Ｐゴシック" panose="020B0600070205080204" pitchFamily="50" charset="-128"/>
          <a:cs typeface="Arial" pitchFamily="34" charset="0"/>
        </a:defRPr>
      </a:lvl1pPr>
      <a:lvl2pPr marL="742950" indent="-285750" algn="l" rtl="0" eaLnBrk="1" fontAlgn="ctr" latinLnBrk="0" hangingPunct="1">
        <a:spcBef>
          <a:spcPct val="20000"/>
        </a:spcBef>
        <a:spcAft>
          <a:spcPct val="0"/>
        </a:spcAft>
        <a:buClr>
          <a:schemeClr val="tx1"/>
        </a:buClr>
        <a:buFont typeface="Wingdings" pitchFamily="2" charset="2"/>
        <a:buChar char="l"/>
        <a:defRPr kumimoji="1" sz="2400" kern="1200" baseline="0">
          <a:solidFill>
            <a:schemeClr val="tx1"/>
          </a:solidFill>
          <a:latin typeface="ＭＳ Ｐゴシック" panose="020B0600070205080204" pitchFamily="50" charset="-128"/>
          <a:ea typeface="ＭＳ Ｐゴシック" panose="020B0600070205080204" pitchFamily="50" charset="-128"/>
          <a:cs typeface="Arial" pitchFamily="34" charset="0"/>
        </a:defRPr>
      </a:lvl2pPr>
      <a:lvl3pPr marL="1143000" indent="-228600" algn="l" rtl="0" eaLnBrk="1" fontAlgn="ctr" latinLnBrk="0" hangingPunct="1">
        <a:spcBef>
          <a:spcPct val="20000"/>
        </a:spcBef>
        <a:spcAft>
          <a:spcPct val="0"/>
        </a:spcAft>
        <a:buClr>
          <a:schemeClr val="tx1"/>
        </a:buClr>
        <a:buSzPct val="80000"/>
        <a:buFont typeface="Wingdings" pitchFamily="2" charset="2"/>
        <a:buChar char="u"/>
        <a:defRPr kumimoji="1" sz="2000" kern="1200" baseline="0">
          <a:solidFill>
            <a:schemeClr val="tx1"/>
          </a:solidFill>
          <a:latin typeface="ＭＳ Ｐゴシック" panose="020B0600070205080204" pitchFamily="50" charset="-128"/>
          <a:ea typeface="ＭＳ Ｐゴシック" panose="020B0600070205080204" pitchFamily="50" charset="-128"/>
          <a:cs typeface="Arial" pitchFamily="34" charset="0"/>
        </a:defRPr>
      </a:lvl3pPr>
      <a:lvl4pPr marL="1600200" indent="-228600" algn="l" rtl="0" eaLnBrk="1" fontAlgn="ctr" latinLnBrk="0" hangingPunct="1">
        <a:spcBef>
          <a:spcPct val="20000"/>
        </a:spcBef>
        <a:spcAft>
          <a:spcPct val="0"/>
        </a:spcAft>
        <a:buClr>
          <a:schemeClr val="tx1"/>
        </a:buClr>
        <a:buFont typeface="Wingdings" pitchFamily="2" charset="2"/>
        <a:buChar char="p"/>
        <a:defRPr kumimoji="1" sz="1800" kern="1200" baseline="0">
          <a:solidFill>
            <a:schemeClr val="tx1"/>
          </a:solidFill>
          <a:latin typeface="ＭＳ Ｐゴシック" panose="020B0600070205080204" pitchFamily="50" charset="-128"/>
          <a:ea typeface="ＭＳ Ｐゴシック" panose="020B0600070205080204" pitchFamily="50" charset="-128"/>
          <a:cs typeface="Arial" pitchFamily="34" charset="0"/>
        </a:defRPr>
      </a:lvl4pPr>
      <a:lvl5pPr marL="2057400" indent="-228600" algn="l" rtl="0" eaLnBrk="1" fontAlgn="ctr" latinLnBrk="0" hangingPunct="1">
        <a:spcBef>
          <a:spcPct val="20000"/>
        </a:spcBef>
        <a:spcAft>
          <a:spcPct val="0"/>
        </a:spcAft>
        <a:buClr>
          <a:schemeClr val="tx1"/>
        </a:buClr>
        <a:buChar char="»"/>
        <a:defRPr kumimoji="1" sz="1800" kern="1200" baseline="0">
          <a:solidFill>
            <a:schemeClr val="tx1"/>
          </a:solidFill>
          <a:latin typeface="ＭＳ Ｐゴシック" panose="020B0600070205080204" pitchFamily="50" charset="-128"/>
          <a:ea typeface="ＭＳ Ｐゴシック" panose="020B0600070205080204" pitchFamily="50" charset="-128"/>
          <a:cs typeface="Arial" pitchFamily="34" charset="0"/>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9.png"/><Relationship Id="rId5" Type="http://schemas.openxmlformats.org/officeDocument/2006/relationships/image" Target="../media/image26.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1.png"/><Relationship Id="rId4" Type="http://schemas.openxmlformats.org/officeDocument/2006/relationships/notesSlide" Target="../notesSlides/notesSlide1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2.png"/><Relationship Id="rId4"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3.png"/><Relationship Id="rId4"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1.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43.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3.xml"/><Relationship Id="rId5" Type="http://schemas.openxmlformats.org/officeDocument/2006/relationships/image" Target="../media/image48.sv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0.sv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3.xml"/><Relationship Id="rId5" Type="http://schemas.openxmlformats.org/officeDocument/2006/relationships/image" Target="../media/image56.sv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40.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3.xml"/><Relationship Id="rId5" Type="http://schemas.openxmlformats.org/officeDocument/2006/relationships/image" Target="../media/image60.sv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3.xml"/><Relationship Id="rId5" Type="http://schemas.openxmlformats.org/officeDocument/2006/relationships/image" Target="../media/image64.sv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0.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100.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345D07C1-119F-405C-B1A1-4002A2E10F95}"/>
              </a:ext>
            </a:extLst>
          </p:cNvPr>
          <p:cNvSpPr>
            <a:spLocks noGrp="1"/>
          </p:cNvSpPr>
          <p:nvPr>
            <p:ph type="ctrTitle"/>
          </p:nvPr>
        </p:nvSpPr>
        <p:spPr>
          <a:xfrm>
            <a:off x="0" y="908720"/>
            <a:ext cx="12192000" cy="1951690"/>
          </a:xfrm>
        </p:spPr>
        <p:txBody>
          <a:bodyPr/>
          <a:lstStyle/>
          <a:p>
            <a:r>
              <a:rPr lang="en-US" altLang="ja-JP" sz="4000" dirty="0">
                <a:solidFill>
                  <a:schemeClr val="accent6">
                    <a:lumMod val="40000"/>
                    <a:lumOff val="60000"/>
                  </a:schemeClr>
                </a:solidFill>
                <a:effectLst>
                  <a:outerShdw blurRad="38100" dist="38100" dir="2700000" algn="tl">
                    <a:srgbClr val="000000">
                      <a:alpha val="43137"/>
                    </a:srgbClr>
                  </a:outerShdw>
                </a:effectLst>
                <a:latin typeface="Bookman Old Style" panose="02050604050505020204" pitchFamily="18" charset="0"/>
              </a:rPr>
              <a:t>EDESFEM</a:t>
            </a:r>
            <a:br>
              <a:rPr lang="en-US" altLang="ja-JP" dirty="0">
                <a:solidFill>
                  <a:schemeClr val="accent6">
                    <a:lumMod val="40000"/>
                    <a:lumOff val="60000"/>
                  </a:schemeClr>
                </a:solidFill>
              </a:rPr>
            </a:br>
            <a:br>
              <a:rPr lang="en-US" altLang="ja-JP" sz="700" dirty="0"/>
            </a:br>
            <a:r>
              <a:rPr lang="ja-JP" altLang="en-US" sz="3200" dirty="0"/>
              <a:t>電着塗装の付きまわりシミュレーション専用</a:t>
            </a:r>
            <a:br>
              <a:rPr lang="en-US" altLang="ja-JP" sz="3200" dirty="0"/>
            </a:br>
            <a:r>
              <a:rPr lang="ja-JP" altLang="en-US" sz="3200" dirty="0"/>
              <a:t>数値解析ソフトウェア</a:t>
            </a:r>
            <a:endParaRPr kumimoji="1" lang="ja-JP" altLang="en-US" dirty="0"/>
          </a:p>
        </p:txBody>
      </p:sp>
      <p:sp>
        <p:nvSpPr>
          <p:cNvPr id="2" name="スライド番号プレースホルダー 1">
            <a:extLst>
              <a:ext uri="{FF2B5EF4-FFF2-40B4-BE49-F238E27FC236}">
                <a16:creationId xmlns:a16="http://schemas.microsoft.com/office/drawing/2014/main" id="{201A1729-0926-466A-82F9-74A862E9AE42}"/>
              </a:ext>
            </a:extLst>
          </p:cNvPr>
          <p:cNvSpPr>
            <a:spLocks noGrp="1"/>
          </p:cNvSpPr>
          <p:nvPr>
            <p:ph type="sldNum" sz="quarter" idx="4"/>
          </p:nvPr>
        </p:nvSpPr>
        <p:spPr/>
        <p:txBody>
          <a:bodyPr/>
          <a:lstStyle/>
          <a:p>
            <a:r>
              <a:rPr lang="en-US" altLang="ja-JP"/>
              <a:t>P. </a:t>
            </a:r>
            <a:fld id="{F8FDF831-B0A3-4B44-A20D-7581D5587101}" type="slidenum">
              <a:rPr lang="ja-JP" altLang="en-US" smtClean="0"/>
              <a:pPr/>
              <a:t>1</a:t>
            </a:fld>
            <a:endParaRPr lang="ja-JP" altLang="en-US" dirty="0"/>
          </a:p>
        </p:txBody>
      </p:sp>
      <p:pic>
        <p:nvPicPr>
          <p:cNvPr id="6" name="図 5">
            <a:extLst>
              <a:ext uri="{FF2B5EF4-FFF2-40B4-BE49-F238E27FC236}">
                <a16:creationId xmlns:a16="http://schemas.microsoft.com/office/drawing/2014/main" id="{8E74B8DC-80FD-B023-396C-DAB3CDD4BEFC}"/>
              </a:ext>
            </a:extLst>
          </p:cNvPr>
          <p:cNvPicPr>
            <a:picLocks noChangeAspect="1"/>
          </p:cNvPicPr>
          <p:nvPr/>
        </p:nvPicPr>
        <p:blipFill rotWithShape="1">
          <a:blip r:embed="rId3">
            <a:extLst>
              <a:ext uri="{28A0092B-C50C-407E-A947-70E740481C1C}">
                <a14:useLocalDpi xmlns:a14="http://schemas.microsoft.com/office/drawing/2010/main" val="0"/>
              </a:ext>
            </a:extLst>
          </a:blip>
          <a:srcRect t="7917" b="8474"/>
          <a:stretch/>
        </p:blipFill>
        <p:spPr>
          <a:xfrm>
            <a:off x="3669325" y="2936062"/>
            <a:ext cx="4852661" cy="2833198"/>
          </a:xfrm>
          <a:prstGeom prst="rect">
            <a:avLst/>
          </a:prstGeom>
        </p:spPr>
      </p:pic>
    </p:spTree>
    <p:extLst>
      <p:ext uri="{BB962C8B-B14F-4D97-AF65-F5344CB8AC3E}">
        <p14:creationId xmlns:p14="http://schemas.microsoft.com/office/powerpoint/2010/main" val="168639203"/>
      </p:ext>
    </p:extLst>
  </p:cSld>
  <p:clrMapOvr>
    <a:masterClrMapping/>
  </p:clrMapOvr>
  <mc:AlternateContent xmlns:mc="http://schemas.openxmlformats.org/markup-compatibility/2006">
    <mc:Choice xmlns:p14="http://schemas.microsoft.com/office/powerpoint/2010/main" Requires="p14">
      <p:transition p14:dur="10" advClick="0" advTm="4000">
        <p:random/>
      </p:transition>
    </mc:Choice>
    <mc:Fallback>
      <p:transition advClick="0" advTm="4000">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E67DEF-9231-4A1C-B05B-EDD3E3B1F799}"/>
              </a:ext>
            </a:extLst>
          </p:cNvPr>
          <p:cNvSpPr>
            <a:spLocks noGrp="1"/>
          </p:cNvSpPr>
          <p:nvPr>
            <p:ph type="title"/>
          </p:nvPr>
        </p:nvSpPr>
        <p:spPr/>
        <p:txBody>
          <a:bodyPr>
            <a:normAutofit/>
          </a:bodyPr>
          <a:lstStyle/>
          <a:p>
            <a:r>
              <a:rPr kumimoji="1" lang="ja-JP" altLang="en-US" dirty="0"/>
              <a:t>特徴２：複数台の槽内移動解析</a:t>
            </a:r>
            <a:r>
              <a:rPr lang="ja-JP" altLang="en-US" dirty="0"/>
              <a:t>に対応</a:t>
            </a:r>
            <a:endParaRPr kumimoji="1" lang="ja-JP" altLang="en-US" dirty="0"/>
          </a:p>
        </p:txBody>
      </p:sp>
      <p:sp>
        <p:nvSpPr>
          <p:cNvPr id="3" name="コンテンツ プレースホルダー 2">
            <a:extLst>
              <a:ext uri="{FF2B5EF4-FFF2-40B4-BE49-F238E27FC236}">
                <a16:creationId xmlns:a16="http://schemas.microsoft.com/office/drawing/2014/main" id="{EB916030-85D9-4592-82FA-BB03BE89BFC4}"/>
              </a:ext>
            </a:extLst>
          </p:cNvPr>
          <p:cNvSpPr>
            <a:spLocks noGrp="1"/>
          </p:cNvSpPr>
          <p:nvPr>
            <p:ph idx="1"/>
          </p:nvPr>
        </p:nvSpPr>
        <p:spPr/>
        <p:txBody>
          <a:bodyPr anchor="b"/>
          <a:lstStyle/>
          <a:p>
            <a:r>
              <a:rPr lang="ja-JP" altLang="en-US" sz="2400" spc="-10" dirty="0"/>
              <a:t>ユーザーは電着槽メッシュおよび車体周辺メッシュ（車種数分）を用意し，</a:t>
            </a:r>
            <a:br>
              <a:rPr lang="en-US" altLang="ja-JP" sz="2400" spc="-10" dirty="0"/>
            </a:br>
            <a:r>
              <a:rPr lang="ja-JP" altLang="en-US" sz="2400" spc="-10" dirty="0"/>
              <a:t>各車体の移動パターンを入力するだけ．</a:t>
            </a:r>
            <a:endParaRPr lang="en-US" altLang="ja-JP" sz="2400" spc="-10" dirty="0"/>
          </a:p>
          <a:p>
            <a:r>
              <a:rPr lang="ja-JP" altLang="en-US" sz="2400" spc="-10" dirty="0"/>
              <a:t>多点拘束</a:t>
            </a:r>
            <a:r>
              <a:rPr lang="en-US" altLang="ja-JP" sz="2400" spc="-10" dirty="0"/>
              <a:t>(MPC)</a:t>
            </a:r>
            <a:r>
              <a:rPr lang="ja-JP" altLang="en-US" sz="2400" spc="-10" dirty="0"/>
              <a:t>により，</a:t>
            </a:r>
            <a:r>
              <a:rPr lang="en-US" altLang="ja-JP" sz="2400" spc="-10" dirty="0"/>
              <a:t>EDESFEM</a:t>
            </a:r>
            <a:r>
              <a:rPr lang="ja-JP" altLang="en-US" sz="2400" spc="-10" dirty="0"/>
              <a:t>内部で</a:t>
            </a:r>
            <a:r>
              <a:rPr lang="ja-JP" altLang="en-US" sz="2400" spc="-10" dirty="0">
                <a:solidFill>
                  <a:srgbClr val="008000"/>
                </a:solidFill>
              </a:rPr>
              <a:t>メッシュ同士が界面で自動的に結合</a:t>
            </a:r>
            <a:r>
              <a:rPr lang="ja-JP" altLang="en-US" sz="2400" spc="-10" dirty="0"/>
              <a:t>される．</a:t>
            </a:r>
            <a:endParaRPr kumimoji="1" lang="ja-JP" altLang="en-US" dirty="0"/>
          </a:p>
        </p:txBody>
      </p:sp>
      <p:sp>
        <p:nvSpPr>
          <p:cNvPr id="4" name="スライド番号プレースホルダー 3">
            <a:extLst>
              <a:ext uri="{FF2B5EF4-FFF2-40B4-BE49-F238E27FC236}">
                <a16:creationId xmlns:a16="http://schemas.microsoft.com/office/drawing/2014/main" id="{DE03DBC7-B54E-4EAD-B3A3-8C4268C76E01}"/>
              </a:ext>
            </a:extLst>
          </p:cNvPr>
          <p:cNvSpPr>
            <a:spLocks noGrp="1"/>
          </p:cNvSpPr>
          <p:nvPr>
            <p:ph type="sldNum" sz="quarter" idx="4"/>
          </p:nvPr>
        </p:nvSpPr>
        <p:spPr/>
        <p:txBody>
          <a:bodyPr/>
          <a:lstStyle/>
          <a:p>
            <a:r>
              <a:rPr lang="en-US" altLang="ja-JP"/>
              <a:t>P. </a:t>
            </a:r>
            <a:fld id="{F8FDF831-B0A3-4B44-A20D-7581D5587101}" type="slidenum">
              <a:rPr lang="ja-JP" altLang="en-US" smtClean="0"/>
              <a:pPr/>
              <a:t>10</a:t>
            </a:fld>
            <a:endParaRPr lang="ja-JP" altLang="en-US" dirty="0"/>
          </a:p>
        </p:txBody>
      </p:sp>
      <p:pic>
        <p:nvPicPr>
          <p:cNvPr id="15" name="図 14">
            <a:extLst>
              <a:ext uri="{FF2B5EF4-FFF2-40B4-BE49-F238E27FC236}">
                <a16:creationId xmlns:a16="http://schemas.microsoft.com/office/drawing/2014/main" id="{0C03FC69-72B9-4EDC-800B-BD9C19BD44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353"/>
          <a:stretch/>
        </p:blipFill>
        <p:spPr>
          <a:xfrm>
            <a:off x="2796332" y="1124744"/>
            <a:ext cx="6588224" cy="4299973"/>
          </a:xfrm>
          <a:prstGeom prst="rect">
            <a:avLst/>
          </a:prstGeom>
        </p:spPr>
      </p:pic>
      <p:sp>
        <p:nvSpPr>
          <p:cNvPr id="10" name="テキスト ボックス 9">
            <a:extLst>
              <a:ext uri="{FF2B5EF4-FFF2-40B4-BE49-F238E27FC236}">
                <a16:creationId xmlns:a16="http://schemas.microsoft.com/office/drawing/2014/main" id="{97138F4F-050F-4C25-B2F4-EE67DE6F50EC}"/>
              </a:ext>
            </a:extLst>
          </p:cNvPr>
          <p:cNvSpPr txBox="1"/>
          <p:nvPr/>
        </p:nvSpPr>
        <p:spPr>
          <a:xfrm>
            <a:off x="7212594" y="2314618"/>
            <a:ext cx="1367682" cy="646331"/>
          </a:xfrm>
          <a:prstGeom prst="rect">
            <a:avLst/>
          </a:prstGeom>
          <a:noFill/>
        </p:spPr>
        <p:txBody>
          <a:bodyPr wrap="none" rtlCol="0">
            <a:spAutoFit/>
          </a:bodyPr>
          <a:lstStyle/>
          <a:p>
            <a:pPr algn="ctr"/>
            <a:r>
              <a:rPr kumimoji="1" lang="ja-JP" altLang="en-US" dirty="0"/>
              <a:t>非アクティブ</a:t>
            </a:r>
            <a:br>
              <a:rPr kumimoji="1" lang="en-US" altLang="ja-JP" dirty="0"/>
            </a:br>
            <a:r>
              <a:rPr kumimoji="1" lang="ja-JP" altLang="en-US" dirty="0"/>
              <a:t>要素</a:t>
            </a:r>
          </a:p>
        </p:txBody>
      </p:sp>
      <p:sp>
        <p:nvSpPr>
          <p:cNvPr id="11" name="テキスト ボックス 10">
            <a:extLst>
              <a:ext uri="{FF2B5EF4-FFF2-40B4-BE49-F238E27FC236}">
                <a16:creationId xmlns:a16="http://schemas.microsoft.com/office/drawing/2014/main" id="{14C2EC1D-5644-4E19-8D71-F6399D26FD4F}"/>
              </a:ext>
            </a:extLst>
          </p:cNvPr>
          <p:cNvSpPr txBox="1"/>
          <p:nvPr/>
        </p:nvSpPr>
        <p:spPr>
          <a:xfrm>
            <a:off x="4271699" y="2420884"/>
            <a:ext cx="2069797" cy="646331"/>
          </a:xfrm>
          <a:prstGeom prst="rect">
            <a:avLst/>
          </a:prstGeom>
          <a:noFill/>
        </p:spPr>
        <p:txBody>
          <a:bodyPr wrap="none" rtlCol="0">
            <a:spAutoFit/>
          </a:bodyPr>
          <a:lstStyle/>
          <a:p>
            <a:pPr algn="r"/>
            <a:r>
              <a:rPr kumimoji="1" lang="ja-JP" altLang="en-US" dirty="0">
                <a:solidFill>
                  <a:srgbClr val="FF0000"/>
                </a:solidFill>
              </a:rPr>
              <a:t>車体周辺メッシュの</a:t>
            </a:r>
            <a:br>
              <a:rPr kumimoji="1" lang="en-US" altLang="ja-JP" dirty="0">
                <a:solidFill>
                  <a:srgbClr val="FF0000"/>
                </a:solidFill>
              </a:rPr>
            </a:br>
            <a:r>
              <a:rPr kumimoji="1" lang="ja-JP" altLang="en-US" dirty="0">
                <a:solidFill>
                  <a:srgbClr val="FF0000"/>
                </a:solidFill>
              </a:rPr>
              <a:t>アクティブ要素</a:t>
            </a:r>
          </a:p>
        </p:txBody>
      </p:sp>
      <p:sp>
        <p:nvSpPr>
          <p:cNvPr id="12" name="テキスト ボックス 11">
            <a:extLst>
              <a:ext uri="{FF2B5EF4-FFF2-40B4-BE49-F238E27FC236}">
                <a16:creationId xmlns:a16="http://schemas.microsoft.com/office/drawing/2014/main" id="{080C0577-8EE1-4157-94B7-95C40FE2CE92}"/>
              </a:ext>
            </a:extLst>
          </p:cNvPr>
          <p:cNvSpPr txBox="1"/>
          <p:nvPr/>
        </p:nvSpPr>
        <p:spPr>
          <a:xfrm>
            <a:off x="1019436" y="4545120"/>
            <a:ext cx="1848583" cy="646331"/>
          </a:xfrm>
          <a:prstGeom prst="rect">
            <a:avLst/>
          </a:prstGeom>
          <a:noFill/>
        </p:spPr>
        <p:txBody>
          <a:bodyPr wrap="none" rtlCol="0">
            <a:spAutoFit/>
          </a:bodyPr>
          <a:lstStyle/>
          <a:p>
            <a:pPr algn="r"/>
            <a:r>
              <a:rPr kumimoji="1" lang="ja-JP" altLang="en-US" dirty="0">
                <a:solidFill>
                  <a:srgbClr val="0000CC"/>
                </a:solidFill>
              </a:rPr>
              <a:t>電着槽メッシュの</a:t>
            </a:r>
            <a:br>
              <a:rPr kumimoji="1" lang="en-US" altLang="ja-JP" dirty="0">
                <a:solidFill>
                  <a:srgbClr val="0000CC"/>
                </a:solidFill>
              </a:rPr>
            </a:br>
            <a:r>
              <a:rPr kumimoji="1" lang="ja-JP" altLang="en-US" dirty="0">
                <a:solidFill>
                  <a:srgbClr val="0000CC"/>
                </a:solidFill>
              </a:rPr>
              <a:t>アクティブ要素</a:t>
            </a:r>
          </a:p>
        </p:txBody>
      </p:sp>
      <p:sp>
        <p:nvSpPr>
          <p:cNvPr id="16" name="テキスト ボックス 15">
            <a:extLst>
              <a:ext uri="{FF2B5EF4-FFF2-40B4-BE49-F238E27FC236}">
                <a16:creationId xmlns:a16="http://schemas.microsoft.com/office/drawing/2014/main" id="{3DBD9BA1-9E1E-468B-ACF3-844D5EC63CD3}"/>
              </a:ext>
            </a:extLst>
          </p:cNvPr>
          <p:cNvSpPr txBox="1"/>
          <p:nvPr/>
        </p:nvSpPr>
        <p:spPr>
          <a:xfrm>
            <a:off x="9574273" y="2622095"/>
            <a:ext cx="646331" cy="369332"/>
          </a:xfrm>
          <a:prstGeom prst="rect">
            <a:avLst/>
          </a:prstGeom>
          <a:noFill/>
        </p:spPr>
        <p:txBody>
          <a:bodyPr wrap="none" rtlCol="0">
            <a:spAutoFit/>
          </a:bodyPr>
          <a:lstStyle/>
          <a:p>
            <a:pPr algn="ctr"/>
            <a:r>
              <a:rPr kumimoji="1" lang="ja-JP" altLang="en-US" dirty="0"/>
              <a:t>水面</a:t>
            </a:r>
          </a:p>
        </p:txBody>
      </p:sp>
      <p:cxnSp>
        <p:nvCxnSpPr>
          <p:cNvPr id="18" name="直線矢印コネクタ 17">
            <a:extLst>
              <a:ext uri="{FF2B5EF4-FFF2-40B4-BE49-F238E27FC236}">
                <a16:creationId xmlns:a16="http://schemas.microsoft.com/office/drawing/2014/main" id="{30C5E1D3-A755-422E-B21B-A17D8811D698}"/>
              </a:ext>
            </a:extLst>
          </p:cNvPr>
          <p:cNvCxnSpPr>
            <a:cxnSpLocks/>
            <a:stCxn id="16" idx="1"/>
          </p:cNvCxnSpPr>
          <p:nvPr/>
        </p:nvCxnSpPr>
        <p:spPr>
          <a:xfrm flipH="1">
            <a:off x="9156340" y="2806761"/>
            <a:ext cx="417933" cy="18466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角丸四角形 22">
            <a:extLst>
              <a:ext uri="{FF2B5EF4-FFF2-40B4-BE49-F238E27FC236}">
                <a16:creationId xmlns:a16="http://schemas.microsoft.com/office/drawing/2014/main" id="{330DB872-F18B-15AF-2264-AB576649C566}"/>
              </a:ext>
            </a:extLst>
          </p:cNvPr>
          <p:cNvSpPr/>
          <p:nvPr/>
        </p:nvSpPr>
        <p:spPr>
          <a:xfrm>
            <a:off x="1745738" y="875190"/>
            <a:ext cx="8689412" cy="501582"/>
          </a:xfrm>
          <a:prstGeom prst="roundRect">
            <a:avLst>
              <a:gd name="adj" fmla="val 28025"/>
            </a:avLst>
          </a:pr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indent="0" algn="ctr">
              <a:buNone/>
            </a:pPr>
            <a:r>
              <a:rPr lang="ja-JP" altLang="en-US" sz="2400" dirty="0">
                <a:solidFill>
                  <a:srgbClr val="008000"/>
                </a:solidFill>
                <a:latin typeface="ＭＳ Ｐゴシック" panose="020B0600070205080204" pitchFamily="50" charset="-128"/>
                <a:ea typeface="ＭＳ Ｐゴシック" panose="020B0600070205080204" pitchFamily="50" charset="-128"/>
              </a:rPr>
              <a:t>オーバーセットメッシュ法</a:t>
            </a:r>
            <a:r>
              <a:rPr lang="ja-JP" altLang="en-US" sz="2400" dirty="0">
                <a:latin typeface="ＭＳ Ｐゴシック" panose="020B0600070205080204" pitchFamily="50" charset="-128"/>
                <a:ea typeface="ＭＳ Ｐゴシック" panose="020B0600070205080204" pitchFamily="50" charset="-128"/>
              </a:rPr>
              <a:t>により，複数台の槽内移動解析が可能</a:t>
            </a:r>
            <a:endParaRPr lang="en-US" altLang="ja-JP" sz="24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515954647"/>
      </p:ext>
    </p:extLst>
  </p:cSld>
  <p:clrMapOvr>
    <a:masterClrMapping/>
  </p:clrMapOvr>
  <mc:AlternateContent xmlns:mc="http://schemas.openxmlformats.org/markup-compatibility/2006">
    <mc:Choice xmlns:p14="http://schemas.microsoft.com/office/powerpoint/2010/main" Requires="p14">
      <p:transition p14:dur="10" advClick="0" advTm="12000">
        <p:random/>
      </p:transition>
    </mc:Choice>
    <mc:Fallback>
      <p:transition advClick="0" advTm="12000">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40C5CD5A-0065-2F17-9A12-59AE2D760273}"/>
              </a:ext>
            </a:extLst>
          </p:cNvPr>
          <p:cNvSpPr>
            <a:spLocks noGrp="1"/>
          </p:cNvSpPr>
          <p:nvPr>
            <p:ph idx="1"/>
          </p:nvPr>
        </p:nvSpPr>
        <p:spPr/>
        <p:txBody>
          <a:bodyPr anchor="b"/>
          <a:lstStyle/>
          <a:p>
            <a:r>
              <a:rPr lang="en-US" altLang="ja-JP" sz="2400" spc="-10" dirty="0"/>
              <a:t>EDESFEM</a:t>
            </a:r>
            <a:r>
              <a:rPr lang="ja-JP" altLang="en-US" sz="2400" spc="-10" dirty="0">
                <a:latin typeface="Bookman Old Style" panose="02050604050505020204" pitchFamily="18" charset="0"/>
              </a:rPr>
              <a:t>は</a:t>
            </a:r>
            <a:r>
              <a:rPr lang="ja-JP" altLang="en-US" sz="2400" dirty="0">
                <a:solidFill>
                  <a:srgbClr val="FF0000"/>
                </a:solidFill>
              </a:rPr>
              <a:t>多ノード</a:t>
            </a:r>
            <a:r>
              <a:rPr lang="en-US" altLang="ja-JP" sz="2400" dirty="0">
                <a:solidFill>
                  <a:srgbClr val="FF0000"/>
                </a:solidFill>
              </a:rPr>
              <a:t>/</a:t>
            </a:r>
            <a:r>
              <a:rPr lang="ja-JP" altLang="en-US" sz="2400" dirty="0">
                <a:solidFill>
                  <a:srgbClr val="FF0000"/>
                </a:solidFill>
              </a:rPr>
              <a:t>マルチコア</a:t>
            </a:r>
            <a:r>
              <a:rPr lang="en-US" altLang="ja-JP" sz="2400" dirty="0">
                <a:solidFill>
                  <a:srgbClr val="FF0000"/>
                </a:solidFill>
              </a:rPr>
              <a:t>CPU</a:t>
            </a:r>
            <a:r>
              <a:rPr lang="ja-JP" altLang="en-US" sz="2400" dirty="0">
                <a:solidFill>
                  <a:srgbClr val="FF0000"/>
                </a:solidFill>
              </a:rPr>
              <a:t>の</a:t>
            </a:r>
            <a:r>
              <a:rPr lang="en-US" altLang="ja-JP" sz="2400" dirty="0">
                <a:solidFill>
                  <a:srgbClr val="FF0000"/>
                </a:solidFill>
              </a:rPr>
              <a:t>HPC</a:t>
            </a:r>
            <a:r>
              <a:rPr lang="ja-JP" altLang="en-US" sz="2400" dirty="0">
                <a:solidFill>
                  <a:srgbClr val="FF0000"/>
                </a:solidFill>
              </a:rPr>
              <a:t>環境</a:t>
            </a:r>
            <a:r>
              <a:rPr lang="ja-JP" altLang="en-US" sz="2400" dirty="0"/>
              <a:t>で計算を実行できる．</a:t>
            </a:r>
            <a:endParaRPr lang="en-US" altLang="ja-JP" sz="2400" dirty="0"/>
          </a:p>
          <a:p>
            <a:r>
              <a:rPr lang="ja-JP" altLang="en-US" sz="2400" dirty="0"/>
              <a:t>解析手順：</a:t>
            </a:r>
            <a:endParaRPr lang="en-US" altLang="ja-JP" sz="2400" dirty="0"/>
          </a:p>
          <a:p>
            <a:pPr marL="914400" lvl="1" indent="-457200">
              <a:buFont typeface="+mj-lt"/>
              <a:buAutoNum type="arabicPeriod"/>
            </a:pPr>
            <a:r>
              <a:rPr lang="ja-JP" altLang="en-US" sz="2000" dirty="0"/>
              <a:t>電着槽メッシュと車体周辺メッシュを４節点四面体で作成する．</a:t>
            </a:r>
            <a:endParaRPr lang="en-US" altLang="ja-JP" sz="2000" dirty="0"/>
          </a:p>
          <a:p>
            <a:pPr marL="914400" lvl="1" indent="-457200">
              <a:buFont typeface="+mj-lt"/>
              <a:buAutoNum type="arabicPeriod"/>
            </a:pPr>
            <a:r>
              <a:rPr lang="en-US" altLang="ja-JP" sz="2000" dirty="0"/>
              <a:t>METIS</a:t>
            </a:r>
            <a:r>
              <a:rPr lang="ja-JP" altLang="en-US" sz="2000" dirty="0"/>
              <a:t>を使用し，各メッシュのパーティショニングとリオーダリングを行う．</a:t>
            </a:r>
            <a:br>
              <a:rPr lang="en-US" altLang="ja-JP" sz="2000" dirty="0"/>
            </a:br>
            <a:br>
              <a:rPr lang="en-US" altLang="ja-JP" sz="2000" dirty="0"/>
            </a:br>
            <a:br>
              <a:rPr lang="en-US" altLang="ja-JP" sz="2000" dirty="0"/>
            </a:br>
            <a:br>
              <a:rPr lang="en-US" altLang="ja-JP" sz="2000" dirty="0"/>
            </a:br>
            <a:br>
              <a:rPr lang="en-US" altLang="ja-JP" sz="2000" dirty="0"/>
            </a:br>
            <a:br>
              <a:rPr lang="en-US" altLang="ja-JP" sz="2000" dirty="0"/>
            </a:br>
            <a:endParaRPr lang="en-US" altLang="ja-JP" sz="2000" dirty="0"/>
          </a:p>
          <a:p>
            <a:pPr marL="914400" lvl="1" indent="-457200">
              <a:buFont typeface="+mj-lt"/>
              <a:buAutoNum type="arabicPeriod"/>
            </a:pPr>
            <a:r>
              <a:rPr lang="ja-JP" altLang="en-US" sz="2000" dirty="0"/>
              <a:t>メッシュファイル名，境界条件，移動パターン等が記載された入力ファイルを用意する．</a:t>
            </a:r>
            <a:endParaRPr lang="en-US" altLang="ja-JP" sz="2000" dirty="0"/>
          </a:p>
          <a:p>
            <a:pPr marL="914400" lvl="1" indent="-457200">
              <a:buFont typeface="+mj-lt"/>
              <a:buAutoNum type="arabicPeriod"/>
            </a:pPr>
            <a:r>
              <a:rPr lang="ja-JP" altLang="en-US" sz="2000" dirty="0"/>
              <a:t>解析を実行する．</a:t>
            </a:r>
            <a:r>
              <a:rPr lang="en-US" altLang="ja-JP" sz="2000" dirty="0" err="1"/>
              <a:t>OpenMPI</a:t>
            </a:r>
            <a:r>
              <a:rPr lang="ja-JP" altLang="en-US" sz="2000" dirty="0"/>
              <a:t>を用いる</a:t>
            </a:r>
            <a:r>
              <a:rPr lang="en-US" altLang="ja-JP" sz="2000" dirty="0"/>
              <a:t>Linux</a:t>
            </a:r>
            <a:r>
              <a:rPr lang="ja-JP" altLang="en-US" sz="2000" dirty="0"/>
              <a:t>環境での実行コマンド例は次の通り．</a:t>
            </a:r>
            <a:br>
              <a:rPr lang="en-US" altLang="ja-JP" sz="2000" dirty="0"/>
            </a:br>
            <a:r>
              <a:rPr lang="en-US" altLang="ja-JP" sz="2000" dirty="0" err="1">
                <a:latin typeface="Consolas" panose="020B0609020204030204" pitchFamily="49" charset="0"/>
              </a:rPr>
              <a:t>orterun</a:t>
            </a:r>
            <a:r>
              <a:rPr lang="en-US" altLang="ja-JP" sz="2000" dirty="0">
                <a:latin typeface="Consolas" panose="020B0609020204030204" pitchFamily="49" charset="0"/>
              </a:rPr>
              <a:t> –np 64 -bind-to socket -</a:t>
            </a:r>
            <a:r>
              <a:rPr lang="en-US" altLang="ja-JP" sz="2000" dirty="0" err="1">
                <a:latin typeface="Consolas" panose="020B0609020204030204" pitchFamily="49" charset="0"/>
              </a:rPr>
              <a:t>npersocket</a:t>
            </a:r>
            <a:r>
              <a:rPr lang="en-US" altLang="ja-JP" sz="2000" dirty="0">
                <a:latin typeface="Consolas" panose="020B0609020204030204" pitchFamily="49" charset="0"/>
              </a:rPr>
              <a:t> 1</a:t>
            </a:r>
            <a:br>
              <a:rPr lang="en-US" altLang="ja-JP" sz="2000" dirty="0">
                <a:latin typeface="Consolas" panose="020B0609020204030204" pitchFamily="49" charset="0"/>
              </a:rPr>
            </a:br>
            <a:r>
              <a:rPr lang="en-US" altLang="ja-JP" sz="2000" dirty="0">
                <a:latin typeface="Consolas" panose="020B0609020204030204" pitchFamily="49" charset="0"/>
              </a:rPr>
              <a:t>        -x OMP_NUM_THREADS=8 -x </a:t>
            </a:r>
            <a:r>
              <a:rPr lang="en-US" altLang="ja-JP" sz="2000" dirty="0" err="1">
                <a:latin typeface="Consolas" panose="020B0609020204030204" pitchFamily="49" charset="0"/>
              </a:rPr>
              <a:t>numactl</a:t>
            </a:r>
            <a:r>
              <a:rPr lang="en-US" altLang="ja-JP" sz="2000" dirty="0">
                <a:latin typeface="Consolas" panose="020B0609020204030204" pitchFamily="49" charset="0"/>
              </a:rPr>
              <a:t> -l </a:t>
            </a:r>
            <a:r>
              <a:rPr lang="en-US" altLang="ja-JP" sz="2000" dirty="0" err="1">
                <a:latin typeface="Consolas" panose="020B0609020204030204" pitchFamily="49" charset="0"/>
              </a:rPr>
              <a:t>edesfem.bin</a:t>
            </a:r>
            <a:r>
              <a:rPr lang="en-US" altLang="ja-JP" sz="2000" dirty="0">
                <a:latin typeface="Consolas" panose="020B0609020204030204" pitchFamily="49" charset="0"/>
              </a:rPr>
              <a:t> </a:t>
            </a:r>
            <a:r>
              <a:rPr lang="en-US" altLang="ja-JP" sz="2000" dirty="0" err="1">
                <a:latin typeface="Consolas" panose="020B0609020204030204" pitchFamily="49" charset="0"/>
              </a:rPr>
              <a:t>input_file_name.ied</a:t>
            </a:r>
            <a:endParaRPr lang="ja-JP" altLang="en-US" sz="2400" dirty="0"/>
          </a:p>
        </p:txBody>
      </p:sp>
      <p:sp>
        <p:nvSpPr>
          <p:cNvPr id="3" name="タイトル 2">
            <a:extLst>
              <a:ext uri="{FF2B5EF4-FFF2-40B4-BE49-F238E27FC236}">
                <a16:creationId xmlns:a16="http://schemas.microsoft.com/office/drawing/2014/main" id="{EA8177DA-90C2-5644-4748-94F15879D7B6}"/>
              </a:ext>
            </a:extLst>
          </p:cNvPr>
          <p:cNvSpPr>
            <a:spLocks noGrp="1"/>
          </p:cNvSpPr>
          <p:nvPr>
            <p:ph type="title"/>
          </p:nvPr>
        </p:nvSpPr>
        <p:spPr/>
        <p:txBody>
          <a:bodyPr/>
          <a:lstStyle/>
          <a:p>
            <a:r>
              <a:rPr lang="ja-JP" altLang="en-US" dirty="0"/>
              <a:t>特徴３：並列計算による高速化が可能</a:t>
            </a:r>
          </a:p>
        </p:txBody>
      </p:sp>
      <p:sp>
        <p:nvSpPr>
          <p:cNvPr id="4" name="スライド番号プレースホルダー 3">
            <a:extLst>
              <a:ext uri="{FF2B5EF4-FFF2-40B4-BE49-F238E27FC236}">
                <a16:creationId xmlns:a16="http://schemas.microsoft.com/office/drawing/2014/main" id="{795BC227-5A66-1808-7F29-457D074BE24A}"/>
              </a:ext>
            </a:extLst>
          </p:cNvPr>
          <p:cNvSpPr>
            <a:spLocks noGrp="1"/>
          </p:cNvSpPr>
          <p:nvPr>
            <p:ph type="sldNum" sz="quarter" idx="4"/>
          </p:nvPr>
        </p:nvSpPr>
        <p:spPr/>
        <p:txBody>
          <a:bodyPr/>
          <a:lstStyle/>
          <a:p>
            <a:r>
              <a:rPr lang="en-US" altLang="ja-JP"/>
              <a:t>P. </a:t>
            </a:r>
            <a:fld id="{F8FDF831-B0A3-4B44-A20D-7581D5587101}" type="slidenum">
              <a:rPr lang="ja-JP" altLang="en-US" smtClean="0"/>
              <a:pPr/>
              <a:t>11</a:t>
            </a:fld>
            <a:endParaRPr lang="ja-JP" altLang="en-US" dirty="0"/>
          </a:p>
        </p:txBody>
      </p:sp>
      <p:pic>
        <p:nvPicPr>
          <p:cNvPr id="7" name="図 6" descr="テレビゲームの一場面&#10;&#10;中程度の精度で自動的に生成された説明">
            <a:extLst>
              <a:ext uri="{FF2B5EF4-FFF2-40B4-BE49-F238E27FC236}">
                <a16:creationId xmlns:a16="http://schemas.microsoft.com/office/drawing/2014/main" id="{5ECE1AC5-8573-76B6-2527-69E32EAF39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172" b="5172"/>
          <a:stretch/>
        </p:blipFill>
        <p:spPr>
          <a:xfrm>
            <a:off x="7317351" y="2888940"/>
            <a:ext cx="3348335" cy="1872208"/>
          </a:xfrm>
          <a:prstGeom prst="rect">
            <a:avLst/>
          </a:prstGeom>
        </p:spPr>
      </p:pic>
      <p:pic>
        <p:nvPicPr>
          <p:cNvPr id="9" name="図 8" descr="屋内, テーブル, 座る, グリーン が含まれている画像&#10;&#10;自動的に生成された説明">
            <a:extLst>
              <a:ext uri="{FF2B5EF4-FFF2-40B4-BE49-F238E27FC236}">
                <a16:creationId xmlns:a16="http://schemas.microsoft.com/office/drawing/2014/main" id="{D69F3E6C-B50D-4D61-7AAA-DA574BC5A5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9765" b="33383"/>
          <a:stretch/>
        </p:blipFill>
        <p:spPr>
          <a:xfrm>
            <a:off x="1199964" y="3284984"/>
            <a:ext cx="5796136" cy="1332148"/>
          </a:xfrm>
          <a:prstGeom prst="rect">
            <a:avLst/>
          </a:prstGeom>
        </p:spPr>
      </p:pic>
      <p:sp>
        <p:nvSpPr>
          <p:cNvPr id="10" name="テキスト ボックス 9">
            <a:extLst>
              <a:ext uri="{FF2B5EF4-FFF2-40B4-BE49-F238E27FC236}">
                <a16:creationId xmlns:a16="http://schemas.microsoft.com/office/drawing/2014/main" id="{90413E64-548D-33D8-081E-AA2AAD088596}"/>
              </a:ext>
            </a:extLst>
          </p:cNvPr>
          <p:cNvSpPr txBox="1"/>
          <p:nvPr/>
        </p:nvSpPr>
        <p:spPr>
          <a:xfrm>
            <a:off x="731404" y="3341481"/>
            <a:ext cx="3594254" cy="338554"/>
          </a:xfrm>
          <a:prstGeom prst="rect">
            <a:avLst/>
          </a:prstGeom>
          <a:solidFill>
            <a:schemeClr val="bg1">
              <a:lumMod val="85000"/>
            </a:schemeClr>
          </a:solidFill>
        </p:spPr>
        <p:txBody>
          <a:bodyPr wrap="none" rtlCol="0">
            <a:spAutoFit/>
          </a:bodyPr>
          <a:lstStyle/>
          <a:p>
            <a:pPr algn="ctr"/>
            <a:r>
              <a:rPr lang="ja-JP" altLang="en-US" sz="1600" dirty="0"/>
              <a:t>パーティショニングされた電着槽メッシュ</a:t>
            </a:r>
          </a:p>
        </p:txBody>
      </p:sp>
      <p:sp>
        <p:nvSpPr>
          <p:cNvPr id="11" name="テキスト ボックス 10">
            <a:extLst>
              <a:ext uri="{FF2B5EF4-FFF2-40B4-BE49-F238E27FC236}">
                <a16:creationId xmlns:a16="http://schemas.microsoft.com/office/drawing/2014/main" id="{852C5EB5-FF1A-8135-190D-A7F31B63A137}"/>
              </a:ext>
            </a:extLst>
          </p:cNvPr>
          <p:cNvSpPr txBox="1"/>
          <p:nvPr/>
        </p:nvSpPr>
        <p:spPr>
          <a:xfrm>
            <a:off x="7860196" y="4761148"/>
            <a:ext cx="3913251" cy="338554"/>
          </a:xfrm>
          <a:prstGeom prst="rect">
            <a:avLst/>
          </a:prstGeom>
          <a:solidFill>
            <a:schemeClr val="bg1">
              <a:lumMod val="85000"/>
            </a:schemeClr>
          </a:solidFill>
        </p:spPr>
        <p:txBody>
          <a:bodyPr wrap="none" rtlCol="0">
            <a:spAutoFit/>
          </a:bodyPr>
          <a:lstStyle/>
          <a:p>
            <a:pPr algn="ctr"/>
            <a:r>
              <a:rPr lang="ja-JP" altLang="en-US" sz="1600" dirty="0"/>
              <a:t>パーティショニングされた車体周辺メッシュ</a:t>
            </a:r>
          </a:p>
        </p:txBody>
      </p:sp>
      <p:sp>
        <p:nvSpPr>
          <p:cNvPr id="5" name="角丸四角形 22">
            <a:extLst>
              <a:ext uri="{FF2B5EF4-FFF2-40B4-BE49-F238E27FC236}">
                <a16:creationId xmlns:a16="http://schemas.microsoft.com/office/drawing/2014/main" id="{13CD89E1-7C82-FFBC-F3BF-17BE70A23F5D}"/>
              </a:ext>
            </a:extLst>
          </p:cNvPr>
          <p:cNvSpPr/>
          <p:nvPr/>
        </p:nvSpPr>
        <p:spPr>
          <a:xfrm>
            <a:off x="1745738" y="875190"/>
            <a:ext cx="8689412" cy="501582"/>
          </a:xfrm>
          <a:prstGeom prst="roundRect">
            <a:avLst>
              <a:gd name="adj" fmla="val 28025"/>
            </a:avLst>
          </a:pr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0" indent="0" algn="ctr">
              <a:buNone/>
            </a:pPr>
            <a:r>
              <a:rPr lang="en-US" altLang="ja-JP" sz="2400" dirty="0">
                <a:solidFill>
                  <a:srgbClr val="0000CC"/>
                </a:solidFill>
                <a:latin typeface="ＭＳ Ｐゴシック" panose="020B0600070205080204" pitchFamily="50" charset="-128"/>
                <a:ea typeface="ＭＳ Ｐゴシック" panose="020B0600070205080204" pitchFamily="50" charset="-128"/>
              </a:rPr>
              <a:t>MPI/OpenMP</a:t>
            </a:r>
            <a:r>
              <a:rPr lang="ja-JP" altLang="en-US" sz="2400" dirty="0">
                <a:solidFill>
                  <a:srgbClr val="0000CC"/>
                </a:solidFill>
                <a:latin typeface="ＭＳ Ｐゴシック" panose="020B0600070205080204" pitchFamily="50" charset="-128"/>
                <a:ea typeface="ＭＳ Ｐゴシック" panose="020B0600070205080204" pitchFamily="50" charset="-128"/>
              </a:rPr>
              <a:t>ハイブリッド並列</a:t>
            </a:r>
            <a:r>
              <a:rPr lang="ja-JP" altLang="en-US" sz="2400" dirty="0">
                <a:latin typeface="ＭＳ Ｐゴシック" panose="020B0600070205080204" pitchFamily="50" charset="-128"/>
                <a:ea typeface="ＭＳ Ｐゴシック" panose="020B0600070205080204" pitchFamily="50" charset="-128"/>
              </a:rPr>
              <a:t>により，種々の</a:t>
            </a:r>
            <a:r>
              <a:rPr lang="en-US" altLang="ja-JP" sz="2400" dirty="0">
                <a:latin typeface="ＭＳ Ｐゴシック" panose="020B0600070205080204" pitchFamily="50" charset="-128"/>
                <a:ea typeface="ＭＳ Ｐゴシック" panose="020B0600070205080204" pitchFamily="50" charset="-128"/>
              </a:rPr>
              <a:t>HPC</a:t>
            </a:r>
            <a:r>
              <a:rPr lang="ja-JP" altLang="en-US" sz="2400" dirty="0">
                <a:latin typeface="ＭＳ Ｐゴシック" panose="020B0600070205080204" pitchFamily="50" charset="-128"/>
                <a:ea typeface="ＭＳ Ｐゴシック" panose="020B0600070205080204" pitchFamily="50" charset="-128"/>
              </a:rPr>
              <a:t>環境に対応</a:t>
            </a:r>
            <a:endParaRPr lang="en-US" altLang="ja-JP" sz="24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012129178"/>
      </p:ext>
    </p:extLst>
  </p:cSld>
  <p:clrMapOvr>
    <a:masterClrMapping/>
  </p:clrMapOvr>
  <mc:AlternateContent xmlns:mc="http://schemas.openxmlformats.org/markup-compatibility/2006">
    <mc:Choice xmlns:p14="http://schemas.microsoft.com/office/powerpoint/2010/main" Requires="p14">
      <p:transition p14:dur="10" advClick="0" advTm="12000">
        <p:random/>
      </p:transition>
    </mc:Choice>
    <mc:Fallback>
      <p:transition advClick="0" advTm="12000">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A34771D8-0A94-0584-5CB7-BE8A3C319B78}"/>
              </a:ext>
            </a:extLst>
          </p:cNvPr>
          <p:cNvSpPr>
            <a:spLocks noGrp="1"/>
          </p:cNvSpPr>
          <p:nvPr>
            <p:ph idx="1"/>
          </p:nvPr>
        </p:nvSpPr>
        <p:spPr/>
        <p:txBody>
          <a:bodyPr anchor="b"/>
          <a:lstStyle/>
          <a:p>
            <a:r>
              <a:rPr kumimoji="1" lang="ja-JP" altLang="en-US" sz="2400" dirty="0"/>
              <a:t>電着塗装では電着穴内部の内板の膜厚が重要．</a:t>
            </a:r>
            <a:endParaRPr kumimoji="1" lang="en-US" altLang="ja-JP" sz="2400" dirty="0"/>
          </a:p>
          <a:p>
            <a:r>
              <a:rPr kumimoji="1" lang="ja-JP" altLang="en-US" sz="2400" dirty="0"/>
              <a:t>内板の析出挙動を数理モデルに落とし込むには詳細なラボ実験が不可欠．</a:t>
            </a:r>
            <a:endParaRPr kumimoji="1" lang="en-US" altLang="ja-JP" sz="2400" dirty="0"/>
          </a:p>
          <a:p>
            <a:endParaRPr lang="en-US" altLang="ja-JP" sz="2400" dirty="0"/>
          </a:p>
          <a:p>
            <a:endParaRPr kumimoji="1" lang="en-US" altLang="ja-JP" sz="2400" dirty="0"/>
          </a:p>
          <a:p>
            <a:endParaRPr lang="en-US" altLang="ja-JP" sz="2400" dirty="0"/>
          </a:p>
          <a:p>
            <a:endParaRPr kumimoji="1" lang="en-US" altLang="ja-JP" sz="2400" dirty="0"/>
          </a:p>
          <a:p>
            <a:endParaRPr kumimoji="1" lang="en-US" altLang="ja-JP" sz="2400" dirty="0"/>
          </a:p>
          <a:p>
            <a:endParaRPr lang="en-US" altLang="ja-JP" sz="2400" dirty="0"/>
          </a:p>
          <a:p>
            <a:pPr marL="0" indent="0">
              <a:buNone/>
            </a:pPr>
            <a:endParaRPr kumimoji="1" lang="en-US" altLang="ja-JP" sz="2400" dirty="0"/>
          </a:p>
          <a:p>
            <a:r>
              <a:rPr lang="en-US" altLang="ja-JP" sz="2400" spc="-10" dirty="0"/>
              <a:t>EDESFEM</a:t>
            </a:r>
            <a:r>
              <a:rPr lang="ja-JP" altLang="en-US" sz="2400" spc="-10" dirty="0">
                <a:latin typeface="Bookman Old Style" panose="02050604050505020204" pitchFamily="18" charset="0"/>
              </a:rPr>
              <a:t>には</a:t>
            </a:r>
            <a:r>
              <a:rPr lang="ja-JP" altLang="en-US" sz="2400" spc="-10" dirty="0">
                <a:solidFill>
                  <a:srgbClr val="0000CC"/>
                </a:solidFill>
                <a:latin typeface="Bookman Old Style" panose="02050604050505020204" pitchFamily="18" charset="0"/>
              </a:rPr>
              <a:t>最新の実験的知見</a:t>
            </a:r>
            <a:r>
              <a:rPr lang="ja-JP" altLang="en-US" sz="2400" spc="-10" dirty="0">
                <a:latin typeface="Bookman Old Style" panose="02050604050505020204" pitchFamily="18" charset="0"/>
              </a:rPr>
              <a:t>から得られた電着数理モデルが実装されている．</a:t>
            </a:r>
            <a:endParaRPr lang="en-US" altLang="ja-JP" sz="2400" dirty="0"/>
          </a:p>
          <a:p>
            <a:r>
              <a:rPr lang="ja-JP" altLang="en-US" sz="2400" dirty="0"/>
              <a:t>非物理的な</a:t>
            </a:r>
            <a:r>
              <a:rPr lang="ja-JP" altLang="en-US" sz="2400" dirty="0">
                <a:solidFill>
                  <a:srgbClr val="FF0000"/>
                </a:solidFill>
              </a:rPr>
              <a:t>「合わせ込み」作業の削減</a:t>
            </a:r>
            <a:r>
              <a:rPr lang="ja-JP" altLang="en-US" sz="2400" dirty="0"/>
              <a:t>に貢献．</a:t>
            </a:r>
            <a:endParaRPr lang="en-US" altLang="ja-JP" dirty="0"/>
          </a:p>
        </p:txBody>
      </p:sp>
      <p:sp>
        <p:nvSpPr>
          <p:cNvPr id="3" name="タイトル 2">
            <a:extLst>
              <a:ext uri="{FF2B5EF4-FFF2-40B4-BE49-F238E27FC236}">
                <a16:creationId xmlns:a16="http://schemas.microsoft.com/office/drawing/2014/main" id="{F4CD76CF-AB19-B4BA-73C5-B4C6D4C76F51}"/>
              </a:ext>
            </a:extLst>
          </p:cNvPr>
          <p:cNvSpPr>
            <a:spLocks noGrp="1"/>
          </p:cNvSpPr>
          <p:nvPr>
            <p:ph type="title"/>
          </p:nvPr>
        </p:nvSpPr>
        <p:spPr/>
        <p:txBody>
          <a:bodyPr/>
          <a:lstStyle/>
          <a:p>
            <a:r>
              <a:rPr kumimoji="1" lang="ja-JP" altLang="en-US" dirty="0"/>
              <a:t>特徴４：内板の析出遅れを忠実に再現</a:t>
            </a:r>
          </a:p>
        </p:txBody>
      </p:sp>
      <p:sp>
        <p:nvSpPr>
          <p:cNvPr id="4" name="スライド番号プレースホルダー 3">
            <a:extLst>
              <a:ext uri="{FF2B5EF4-FFF2-40B4-BE49-F238E27FC236}">
                <a16:creationId xmlns:a16="http://schemas.microsoft.com/office/drawing/2014/main" id="{FF3FD033-465F-F844-B870-7BE6C7E48E70}"/>
              </a:ext>
            </a:extLst>
          </p:cNvPr>
          <p:cNvSpPr>
            <a:spLocks noGrp="1"/>
          </p:cNvSpPr>
          <p:nvPr>
            <p:ph type="sldNum" sz="quarter" idx="4"/>
          </p:nvPr>
        </p:nvSpPr>
        <p:spPr/>
        <p:txBody>
          <a:bodyPr/>
          <a:lstStyle/>
          <a:p>
            <a:r>
              <a:rPr lang="en-US" altLang="ja-JP"/>
              <a:t>P. </a:t>
            </a:r>
            <a:fld id="{F8FDF831-B0A3-4B44-A20D-7581D5587101}" type="slidenum">
              <a:rPr lang="ja-JP" altLang="en-US" smtClean="0"/>
              <a:pPr/>
              <a:t>12</a:t>
            </a:fld>
            <a:endParaRPr lang="ja-JP" altLang="en-US" dirty="0"/>
          </a:p>
        </p:txBody>
      </p:sp>
      <p:sp>
        <p:nvSpPr>
          <p:cNvPr id="5" name="角丸四角形 22">
            <a:extLst>
              <a:ext uri="{FF2B5EF4-FFF2-40B4-BE49-F238E27FC236}">
                <a16:creationId xmlns:a16="http://schemas.microsoft.com/office/drawing/2014/main" id="{6C78E2FD-6454-E1D1-FBA1-496CF285803E}"/>
              </a:ext>
            </a:extLst>
          </p:cNvPr>
          <p:cNvSpPr/>
          <p:nvPr/>
        </p:nvSpPr>
        <p:spPr>
          <a:xfrm>
            <a:off x="1745738" y="875190"/>
            <a:ext cx="8689412" cy="501582"/>
          </a:xfrm>
          <a:prstGeom prst="roundRect">
            <a:avLst>
              <a:gd name="adj" fmla="val 28025"/>
            </a:avLst>
          </a:pr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2400" dirty="0">
                <a:latin typeface="ＭＳ Ｐゴシック" panose="020B0600070205080204" pitchFamily="50" charset="-128"/>
                <a:ea typeface="ＭＳ Ｐゴシック" panose="020B0600070205080204" pitchFamily="50" charset="-128"/>
              </a:rPr>
              <a:t>詳細な電着ラボ実験に基づく</a:t>
            </a:r>
            <a:r>
              <a:rPr kumimoji="1" lang="ja-JP" altLang="en-US" sz="2400" dirty="0">
                <a:solidFill>
                  <a:srgbClr val="FF00FF"/>
                </a:solidFill>
                <a:latin typeface="ＭＳ Ｐゴシック" panose="020B0600070205080204" pitchFamily="50" charset="-128"/>
                <a:ea typeface="ＭＳ Ｐゴシック" panose="020B0600070205080204" pitchFamily="50" charset="-128"/>
              </a:rPr>
              <a:t>最新の電着数理モデル</a:t>
            </a:r>
            <a:r>
              <a:rPr kumimoji="1" lang="ja-JP" altLang="en-US" sz="2400" dirty="0">
                <a:latin typeface="ＭＳ Ｐゴシック" panose="020B0600070205080204" pitchFamily="50" charset="-128"/>
                <a:ea typeface="ＭＳ Ｐゴシック" panose="020B0600070205080204" pitchFamily="50" charset="-128"/>
              </a:rPr>
              <a:t>を搭載</a:t>
            </a:r>
            <a:endParaRPr kumimoji="1" lang="en-US" altLang="ja-JP" sz="2400" dirty="0">
              <a:latin typeface="ＭＳ Ｐゴシック" panose="020B0600070205080204" pitchFamily="50" charset="-128"/>
              <a:ea typeface="ＭＳ Ｐゴシック" panose="020B0600070205080204" pitchFamily="50" charset="-128"/>
            </a:endParaRPr>
          </a:p>
        </p:txBody>
      </p:sp>
      <p:pic>
        <p:nvPicPr>
          <p:cNvPr id="7" name="図 6">
            <a:extLst>
              <a:ext uri="{FF2B5EF4-FFF2-40B4-BE49-F238E27FC236}">
                <a16:creationId xmlns:a16="http://schemas.microsoft.com/office/drawing/2014/main" id="{EFA9176D-8D39-60E6-C5A5-0BD8F941A971}"/>
              </a:ext>
            </a:extLst>
          </p:cNvPr>
          <p:cNvPicPr>
            <a:picLocks noChangeAspect="1"/>
          </p:cNvPicPr>
          <p:nvPr/>
        </p:nvPicPr>
        <p:blipFill>
          <a:blip r:embed="rId2"/>
          <a:stretch>
            <a:fillRect/>
          </a:stretch>
        </p:blipFill>
        <p:spPr>
          <a:xfrm>
            <a:off x="47327" y="2471807"/>
            <a:ext cx="3096345" cy="3006813"/>
          </a:xfrm>
          <a:prstGeom prst="rect">
            <a:avLst/>
          </a:prstGeom>
        </p:spPr>
      </p:pic>
      <p:sp>
        <p:nvSpPr>
          <p:cNvPr id="9" name="テキスト ボックス 8">
            <a:extLst>
              <a:ext uri="{FF2B5EF4-FFF2-40B4-BE49-F238E27FC236}">
                <a16:creationId xmlns:a16="http://schemas.microsoft.com/office/drawing/2014/main" id="{27388C80-5C94-5392-DB8D-62C998E42C78}"/>
              </a:ext>
            </a:extLst>
          </p:cNvPr>
          <p:cNvSpPr txBox="1"/>
          <p:nvPr/>
        </p:nvSpPr>
        <p:spPr>
          <a:xfrm>
            <a:off x="408002" y="5203742"/>
            <a:ext cx="2355788" cy="277487"/>
          </a:xfrm>
          <a:prstGeom prst="rect">
            <a:avLst/>
          </a:prstGeom>
          <a:noFill/>
        </p:spPr>
        <p:txBody>
          <a:bodyPr wrap="square" lIns="0" tIns="0" rIns="0" bIns="0" rtlCol="0">
            <a:spAutoFit/>
          </a:bodyPr>
          <a:lstStyle/>
          <a:p>
            <a:pPr algn="ctr"/>
            <a:r>
              <a:rPr lang="ja-JP" altLang="en-US" dirty="0">
                <a:solidFill>
                  <a:schemeClr val="bg1"/>
                </a:solidFill>
              </a:rPr>
              <a:t>一枚板実験</a:t>
            </a:r>
            <a:endParaRPr kumimoji="1" lang="ja-JP" altLang="en-US" dirty="0">
              <a:solidFill>
                <a:schemeClr val="bg1"/>
              </a:solidFill>
            </a:endParaRPr>
          </a:p>
        </p:txBody>
      </p:sp>
      <p:pic>
        <p:nvPicPr>
          <p:cNvPr id="11" name="図 10" descr="屋内, テーブル, 流し, カップ が含まれている画像&#10;&#10;自動的に生成された説明">
            <a:extLst>
              <a:ext uri="{FF2B5EF4-FFF2-40B4-BE49-F238E27FC236}">
                <a16:creationId xmlns:a16="http://schemas.microsoft.com/office/drawing/2014/main" id="{406ED4DA-1456-BD83-E003-6A5E4FA556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32" t="9098" r="1569"/>
          <a:stretch/>
        </p:blipFill>
        <p:spPr>
          <a:xfrm>
            <a:off x="3431704" y="2472891"/>
            <a:ext cx="3888432" cy="3005732"/>
          </a:xfrm>
          <a:prstGeom prst="rect">
            <a:avLst/>
          </a:prstGeom>
        </p:spPr>
      </p:pic>
      <p:sp>
        <p:nvSpPr>
          <p:cNvPr id="12" name="テキスト ボックス 11">
            <a:extLst>
              <a:ext uri="{FF2B5EF4-FFF2-40B4-BE49-F238E27FC236}">
                <a16:creationId xmlns:a16="http://schemas.microsoft.com/office/drawing/2014/main" id="{0F5224F0-C672-3BC0-DEB8-CC39F84482D8}"/>
              </a:ext>
            </a:extLst>
          </p:cNvPr>
          <p:cNvSpPr txBox="1"/>
          <p:nvPr/>
        </p:nvSpPr>
        <p:spPr>
          <a:xfrm>
            <a:off x="4212409" y="5204229"/>
            <a:ext cx="2351643" cy="276999"/>
          </a:xfrm>
          <a:prstGeom prst="rect">
            <a:avLst/>
          </a:prstGeom>
          <a:noFill/>
        </p:spPr>
        <p:txBody>
          <a:bodyPr wrap="square" lIns="0" tIns="0" rIns="0" bIns="0" rtlCol="0">
            <a:spAutoFit/>
          </a:bodyPr>
          <a:lstStyle/>
          <a:p>
            <a:pPr algn="ctr"/>
            <a:r>
              <a:rPr lang="ja-JP" altLang="en-US" dirty="0">
                <a:solidFill>
                  <a:schemeClr val="bg1"/>
                </a:solidFill>
              </a:rPr>
              <a:t>４枚ボックス実験</a:t>
            </a:r>
            <a:endParaRPr kumimoji="1" lang="ja-JP" altLang="en-US" dirty="0">
              <a:solidFill>
                <a:schemeClr val="bg1"/>
              </a:solidFill>
            </a:endParaRPr>
          </a:p>
        </p:txBody>
      </p:sp>
      <p:pic>
        <p:nvPicPr>
          <p:cNvPr id="13" name="図 12" descr="テーブル, 屋内, 皿, ケーキ が含まれている画像&#10;&#10;自動的に生成された説明">
            <a:extLst>
              <a:ext uri="{FF2B5EF4-FFF2-40B4-BE49-F238E27FC236}">
                <a16:creationId xmlns:a16="http://schemas.microsoft.com/office/drawing/2014/main" id="{5B1D02D0-6C23-AC43-0679-F16142B93B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543" t="2225" r="7180"/>
          <a:stretch/>
        </p:blipFill>
        <p:spPr>
          <a:xfrm>
            <a:off x="7572164" y="2471806"/>
            <a:ext cx="4551221" cy="3005733"/>
          </a:xfrm>
          <a:prstGeom prst="rect">
            <a:avLst/>
          </a:prstGeom>
        </p:spPr>
      </p:pic>
      <p:sp>
        <p:nvSpPr>
          <p:cNvPr id="6" name="テキスト ボックス 5">
            <a:extLst>
              <a:ext uri="{FF2B5EF4-FFF2-40B4-BE49-F238E27FC236}">
                <a16:creationId xmlns:a16="http://schemas.microsoft.com/office/drawing/2014/main" id="{B8F631A3-F7F5-28D7-DB1E-6A9DD667CF05}"/>
              </a:ext>
            </a:extLst>
          </p:cNvPr>
          <p:cNvSpPr txBox="1"/>
          <p:nvPr/>
        </p:nvSpPr>
        <p:spPr>
          <a:xfrm>
            <a:off x="8663134" y="5203985"/>
            <a:ext cx="2351643" cy="276999"/>
          </a:xfrm>
          <a:prstGeom prst="rect">
            <a:avLst/>
          </a:prstGeom>
          <a:noFill/>
        </p:spPr>
        <p:txBody>
          <a:bodyPr wrap="square" lIns="0" tIns="0" rIns="0" bIns="0" rtlCol="0">
            <a:spAutoFit/>
          </a:bodyPr>
          <a:lstStyle/>
          <a:p>
            <a:pPr algn="ctr"/>
            <a:r>
              <a:rPr kumimoji="1" lang="ja-JP" altLang="en-US" dirty="0">
                <a:solidFill>
                  <a:schemeClr val="bg1"/>
                </a:solidFill>
              </a:rPr>
              <a:t>回流槽実験</a:t>
            </a:r>
          </a:p>
        </p:txBody>
      </p:sp>
    </p:spTree>
    <p:extLst>
      <p:ext uri="{BB962C8B-B14F-4D97-AF65-F5344CB8AC3E}">
        <p14:creationId xmlns:p14="http://schemas.microsoft.com/office/powerpoint/2010/main" val="2119085960"/>
      </p:ext>
    </p:extLst>
  </p:cSld>
  <p:clrMapOvr>
    <a:masterClrMapping/>
  </p:clrMapOvr>
  <mc:AlternateContent xmlns:mc="http://schemas.openxmlformats.org/markup-compatibility/2006">
    <mc:Choice xmlns:p14="http://schemas.microsoft.com/office/powerpoint/2010/main" Requires="p14">
      <p:transition p14:dur="10" advClick="0" advTm="12000">
        <p:random/>
      </p:transition>
    </mc:Choice>
    <mc:Fallback>
      <p:transition advClick="0" advTm="12000">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sz="3200" b="1" dirty="0">
                <a:effectLst>
                  <a:outerShdw blurRad="38100" dist="38100" dir="2700000" algn="tl">
                    <a:srgbClr val="000000">
                      <a:alpha val="43137"/>
                    </a:srgbClr>
                  </a:outerShdw>
                </a:effectLst>
                <a:latin typeface="Bookman Old Style" panose="02050604050505020204" pitchFamily="18" charset="0"/>
              </a:rPr>
              <a:t>EDESFEM</a:t>
            </a:r>
            <a:br>
              <a:rPr lang="en-US" altLang="ja-JP" sz="3200" b="1" dirty="0">
                <a:effectLst>
                  <a:outerShdw blurRad="38100" dist="38100" dir="2700000" algn="tl">
                    <a:srgbClr val="000000">
                      <a:alpha val="43137"/>
                    </a:srgbClr>
                  </a:outerShdw>
                </a:effectLst>
                <a:latin typeface="Bookman Old Style" panose="02050604050505020204" pitchFamily="18" charset="0"/>
              </a:rPr>
            </a:br>
            <a:r>
              <a:rPr lang="ja-JP" altLang="en-US" dirty="0"/>
              <a:t>検証解析例１</a:t>
            </a:r>
            <a:br>
              <a:rPr lang="en-US" altLang="ja-JP" dirty="0"/>
            </a:br>
            <a:br>
              <a:rPr lang="en-US" altLang="ja-JP" dirty="0"/>
            </a:br>
            <a:r>
              <a:rPr lang="ja-JP" altLang="en-US" dirty="0"/>
              <a:t>４枚ボックス解析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13</a:t>
            </a:fld>
            <a:endParaRPr lang="ja-JP" altLang="en-US" dirty="0"/>
          </a:p>
        </p:txBody>
      </p:sp>
    </p:spTree>
    <p:extLst>
      <p:ext uri="{BB962C8B-B14F-4D97-AF65-F5344CB8AC3E}">
        <p14:creationId xmlns:p14="http://schemas.microsoft.com/office/powerpoint/2010/main" val="3820129684"/>
      </p:ext>
    </p:extLst>
  </p:cSld>
  <p:clrMapOvr>
    <a:masterClrMapping/>
  </p:clrMapOvr>
  <mc:AlternateContent xmlns:mc="http://schemas.openxmlformats.org/markup-compatibility/2006">
    <mc:Choice xmlns:p14="http://schemas.microsoft.com/office/powerpoint/2010/main" Requires="p14">
      <p:transition p14:dur="10" advClick="0" advTm="4000">
        <p:random/>
      </p:transition>
    </mc:Choice>
    <mc:Fallback>
      <p:transition advClick="0" advTm="400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４枚ボックス解析</a:t>
            </a:r>
          </a:p>
        </p:txBody>
      </p:sp>
      <p:sp>
        <p:nvSpPr>
          <p:cNvPr id="3" name="コンテンツ プレースホルダー 2"/>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概要</a:t>
            </a:r>
            <a:endParaRPr kumimoji="1" lang="en-US" altLang="ja-JP" b="1" i="1" u="sng" dirty="0">
              <a:effectLst>
                <a:outerShdw blurRad="38100" dist="38100" dir="2700000" algn="tl">
                  <a:srgbClr val="000000">
                    <a:alpha val="43137"/>
                  </a:srgbClr>
                </a:outerShdw>
              </a:effectLst>
            </a:endParaRPr>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900" dirty="0"/>
          </a:p>
          <a:p>
            <a:endParaRPr lang="en-US" altLang="ja-JP" sz="2400" dirty="0"/>
          </a:p>
          <a:p>
            <a:r>
              <a:rPr lang="ja-JP" altLang="en-US" sz="2400" dirty="0"/>
              <a:t>サイドシルの様な袋状構造をラボで再現．</a:t>
            </a:r>
            <a:endParaRPr lang="en-US" altLang="ja-JP" sz="2400" dirty="0"/>
          </a:p>
          <a:p>
            <a:r>
              <a:rPr lang="ja-JP" altLang="en-US" sz="2400" dirty="0"/>
              <a:t>最奥面（</a:t>
            </a:r>
            <a:r>
              <a:rPr lang="en-US" altLang="ja-JP" sz="2400" dirty="0"/>
              <a:t>Face G)</a:t>
            </a:r>
            <a:r>
              <a:rPr lang="ja-JP" altLang="en-US" sz="2400" dirty="0"/>
              <a:t>の膜厚が重要．</a:t>
            </a:r>
            <a:endParaRPr lang="en-US" altLang="ja-JP" sz="2400" dirty="0"/>
          </a:p>
          <a:p>
            <a:r>
              <a:rPr lang="ja-JP" altLang="en-US" sz="2400" b="1" dirty="0"/>
              <a:t>密度の異なる４種類のメッシュ</a:t>
            </a:r>
            <a:r>
              <a:rPr lang="ja-JP" altLang="en-US" sz="2400" dirty="0"/>
              <a:t>を用意し，標準</a:t>
            </a:r>
            <a:r>
              <a:rPr lang="en-US" altLang="ja-JP" sz="2400" dirty="0"/>
              <a:t>FEM(FEM-T4)</a:t>
            </a:r>
            <a:r>
              <a:rPr lang="ja-JP" altLang="en-US" sz="2400" dirty="0"/>
              <a:t>と</a:t>
            </a:r>
            <a:r>
              <a:rPr lang="en-US" altLang="ja-JP" sz="2400" dirty="0"/>
              <a:t>EDESFEM(ES-FEM-T4)</a:t>
            </a:r>
            <a:r>
              <a:rPr lang="ja-JP" altLang="en-US" sz="2400" dirty="0"/>
              <a:t>で精度を比較．</a:t>
            </a:r>
            <a:endParaRPr lang="en-US" altLang="ja-JP" sz="2400" b="1" dirty="0">
              <a:solidFill>
                <a:srgbClr val="FF0000"/>
              </a:solidFill>
            </a:endParaRP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14</a:t>
            </a:fld>
            <a:endParaRPr lang="ja-JP" altLang="en-US" dirty="0"/>
          </a:p>
        </p:txBody>
      </p:sp>
      <p:pic>
        <p:nvPicPr>
          <p:cNvPr id="5" name="コンテンツ プレースホルダー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flipH="1">
            <a:off x="8148228" y="1340773"/>
            <a:ext cx="3213507" cy="288031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p:cNvSpPr txBox="1"/>
          <p:nvPr/>
        </p:nvSpPr>
        <p:spPr>
          <a:xfrm>
            <a:off x="8040221" y="3635732"/>
            <a:ext cx="2357657" cy="369332"/>
          </a:xfrm>
          <a:prstGeom prst="rect">
            <a:avLst/>
          </a:prstGeom>
          <a:noFill/>
        </p:spPr>
        <p:txBody>
          <a:bodyPr wrap="square" rtlCol="0">
            <a:spAutoFit/>
          </a:bodyPr>
          <a:lstStyle/>
          <a:p>
            <a:pPr algn="ctr"/>
            <a:r>
              <a:rPr kumimoji="1" lang="ja-JP" altLang="en-US" dirty="0">
                <a:solidFill>
                  <a:schemeClr val="bg1"/>
                </a:solidFill>
              </a:rPr>
              <a:t>膜厚時刻歴</a:t>
            </a:r>
          </a:p>
        </p:txBody>
      </p:sp>
      <p:pic>
        <p:nvPicPr>
          <p:cNvPr id="14" name="Picture 3">
            <a:extLst>
              <a:ext uri="{FF2B5EF4-FFF2-40B4-BE49-F238E27FC236}">
                <a16:creationId xmlns:a16="http://schemas.microsoft.com/office/drawing/2014/main" id="{ABCB3060-14C9-41A6-A487-5218EAACB6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841" y="1052736"/>
            <a:ext cx="4506091" cy="3348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テキスト ボックス 10">
            <a:extLst>
              <a:ext uri="{FF2B5EF4-FFF2-40B4-BE49-F238E27FC236}">
                <a16:creationId xmlns:a16="http://schemas.microsoft.com/office/drawing/2014/main" id="{548870A1-87E8-4E24-89FB-16C741FE9218}"/>
              </a:ext>
            </a:extLst>
          </p:cNvPr>
          <p:cNvSpPr txBox="1"/>
          <p:nvPr/>
        </p:nvSpPr>
        <p:spPr>
          <a:xfrm>
            <a:off x="6731436" y="692701"/>
            <a:ext cx="3924472" cy="646331"/>
          </a:xfrm>
          <a:prstGeom prst="rect">
            <a:avLst/>
          </a:prstGeom>
          <a:solidFill>
            <a:schemeClr val="bg1">
              <a:lumMod val="85000"/>
            </a:schemeClr>
          </a:solidFill>
        </p:spPr>
        <p:txBody>
          <a:bodyPr wrap="none" rtlCol="0">
            <a:spAutoFit/>
          </a:bodyPr>
          <a:lstStyle/>
          <a:p>
            <a:pPr marL="285750" indent="-285750">
              <a:buFont typeface="Wingdings" panose="05000000000000000000" pitchFamily="2" charset="2"/>
              <a:buChar char="l"/>
            </a:pPr>
            <a:r>
              <a:rPr lang="ja-JP" altLang="en-US" dirty="0"/>
              <a:t>４枚の板で３つの袋を構成．</a:t>
            </a:r>
            <a:endParaRPr lang="en-US" altLang="ja-JP" dirty="0"/>
          </a:p>
          <a:p>
            <a:pPr marL="285750" indent="-285750">
              <a:buFont typeface="Wingdings" panose="05000000000000000000" pitchFamily="2" charset="2"/>
              <a:buChar char="l"/>
            </a:pPr>
            <a:r>
              <a:rPr kumimoji="1" lang="ja-JP" altLang="en-US" dirty="0"/>
              <a:t>３つ目の袋部に塗膜が析出し辛い．</a:t>
            </a:r>
          </a:p>
        </p:txBody>
      </p:sp>
      <p:grpSp>
        <p:nvGrpSpPr>
          <p:cNvPr id="17" name="グループ化 16">
            <a:extLst>
              <a:ext uri="{FF2B5EF4-FFF2-40B4-BE49-F238E27FC236}">
                <a16:creationId xmlns:a16="http://schemas.microsoft.com/office/drawing/2014/main" id="{BD83D143-0DB7-4986-86E5-3F1ABBDF13F4}"/>
              </a:ext>
            </a:extLst>
          </p:cNvPr>
          <p:cNvGrpSpPr/>
          <p:nvPr/>
        </p:nvGrpSpPr>
        <p:grpSpPr>
          <a:xfrm>
            <a:off x="5699956" y="1376772"/>
            <a:ext cx="1889450" cy="3002850"/>
            <a:chOff x="4391980" y="1407475"/>
            <a:chExt cx="1889450" cy="3002850"/>
          </a:xfrm>
        </p:grpSpPr>
        <p:pic>
          <p:nvPicPr>
            <p:cNvPr id="15" name="図 14">
              <a:extLst>
                <a:ext uri="{FF2B5EF4-FFF2-40B4-BE49-F238E27FC236}">
                  <a16:creationId xmlns:a16="http://schemas.microsoft.com/office/drawing/2014/main" id="{3D5DC8ED-4B64-4A9D-ADF1-97E706D40EA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24" t="9149" r="709" b="12175"/>
            <a:stretch/>
          </p:blipFill>
          <p:spPr>
            <a:xfrm rot="16200000" flipH="1" flipV="1">
              <a:off x="3965903" y="1833552"/>
              <a:ext cx="2741604" cy="1889450"/>
            </a:xfrm>
            <a:prstGeom prst="rect">
              <a:avLst/>
            </a:prstGeom>
          </p:spPr>
        </p:pic>
        <p:sp>
          <p:nvSpPr>
            <p:cNvPr id="16" name="テキスト ボックス 15">
              <a:extLst>
                <a:ext uri="{FF2B5EF4-FFF2-40B4-BE49-F238E27FC236}">
                  <a16:creationId xmlns:a16="http://schemas.microsoft.com/office/drawing/2014/main" id="{B3F49ABE-0CE7-4275-B4C7-CE6B8D0248F3}"/>
                </a:ext>
              </a:extLst>
            </p:cNvPr>
            <p:cNvSpPr txBox="1"/>
            <p:nvPr/>
          </p:nvSpPr>
          <p:spPr>
            <a:xfrm>
              <a:off x="4420414" y="4071771"/>
              <a:ext cx="1843774" cy="338554"/>
            </a:xfrm>
            <a:prstGeom prst="rect">
              <a:avLst/>
            </a:prstGeom>
            <a:noFill/>
          </p:spPr>
          <p:txBody>
            <a:bodyPr wrap="none" rtlCol="0">
              <a:spAutoFit/>
            </a:bodyPr>
            <a:lstStyle/>
            <a:p>
              <a:pPr algn="ctr"/>
              <a:r>
                <a:rPr lang="ja-JP" altLang="en-US" sz="1600" dirty="0"/>
                <a:t>４枚ボックスの写真</a:t>
              </a:r>
            </a:p>
          </p:txBody>
        </p:sp>
      </p:grpSp>
    </p:spTree>
    <p:extLst>
      <p:ext uri="{BB962C8B-B14F-4D97-AF65-F5344CB8AC3E}">
        <p14:creationId xmlns:p14="http://schemas.microsoft.com/office/powerpoint/2010/main" val="2630896129"/>
      </p:ext>
    </p:extLst>
  </p:cSld>
  <p:clrMapOvr>
    <a:masterClrMapping/>
  </p:clrMapOvr>
  <mc:AlternateContent xmlns:mc="http://schemas.openxmlformats.org/markup-compatibility/2006">
    <mc:Choice xmlns:p14="http://schemas.microsoft.com/office/powerpoint/2010/main" Requires="p14">
      <p:transition p14:dur="10" advClick="0" advTm="12000">
        <p:random/>
      </p:transition>
    </mc:Choice>
    <mc:Fallback>
      <p:transition advClick="0" advTm="1200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４枚ボックス解析</a:t>
            </a:r>
          </a:p>
        </p:txBody>
      </p:sp>
      <p:sp>
        <p:nvSpPr>
          <p:cNvPr id="3" name="コンテンツ プレースホルダー 2"/>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４種類のメッシュ</a:t>
            </a:r>
            <a:endParaRPr lang="en-US" altLang="ja-JP" sz="24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15</a:t>
            </a:fld>
            <a:endParaRPr lang="ja-JP" altLang="en-US" dirty="0"/>
          </a:p>
        </p:txBody>
      </p:sp>
      <p:pic>
        <p:nvPicPr>
          <p:cNvPr id="6" name="図 5">
            <a:extLst>
              <a:ext uri="{FF2B5EF4-FFF2-40B4-BE49-F238E27FC236}">
                <a16:creationId xmlns:a16="http://schemas.microsoft.com/office/drawing/2014/main" id="{39B183CC-DF04-43DC-B39E-45FBA989F4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5725" y="664748"/>
            <a:ext cx="2375345" cy="2872264"/>
          </a:xfrm>
          <a:prstGeom prst="rect">
            <a:avLst/>
          </a:prstGeom>
        </p:spPr>
      </p:pic>
      <p:pic>
        <p:nvPicPr>
          <p:cNvPr id="8" name="図 7">
            <a:extLst>
              <a:ext uri="{FF2B5EF4-FFF2-40B4-BE49-F238E27FC236}">
                <a16:creationId xmlns:a16="http://schemas.microsoft.com/office/drawing/2014/main" id="{79C57A8E-9096-4EDC-8455-359022EE6D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0935" y="656692"/>
            <a:ext cx="2375345" cy="2872264"/>
          </a:xfrm>
          <a:prstGeom prst="rect">
            <a:avLst/>
          </a:prstGeom>
        </p:spPr>
      </p:pic>
      <p:pic>
        <p:nvPicPr>
          <p:cNvPr id="11" name="図 10">
            <a:extLst>
              <a:ext uri="{FF2B5EF4-FFF2-40B4-BE49-F238E27FC236}">
                <a16:creationId xmlns:a16="http://schemas.microsoft.com/office/drawing/2014/main" id="{60C5B424-7ABC-4E86-8F02-242D6BAF76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5725" y="3501008"/>
            <a:ext cx="2375345" cy="2872264"/>
          </a:xfrm>
          <a:prstGeom prst="rect">
            <a:avLst/>
          </a:prstGeom>
        </p:spPr>
      </p:pic>
      <p:pic>
        <p:nvPicPr>
          <p:cNvPr id="13" name="図 12">
            <a:extLst>
              <a:ext uri="{FF2B5EF4-FFF2-40B4-BE49-F238E27FC236}">
                <a16:creationId xmlns:a16="http://schemas.microsoft.com/office/drawing/2014/main" id="{A805E84F-EC78-46A5-937E-9C8A82B885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0942" y="3501008"/>
            <a:ext cx="2375345" cy="2872264"/>
          </a:xfrm>
          <a:prstGeom prst="rect">
            <a:avLst/>
          </a:prstGeom>
        </p:spPr>
      </p:pic>
      <p:sp>
        <p:nvSpPr>
          <p:cNvPr id="14" name="テキスト ボックス 13">
            <a:extLst>
              <a:ext uri="{FF2B5EF4-FFF2-40B4-BE49-F238E27FC236}">
                <a16:creationId xmlns:a16="http://schemas.microsoft.com/office/drawing/2014/main" id="{C354C7B6-4680-4843-9130-B48217552A6B}"/>
              </a:ext>
            </a:extLst>
          </p:cNvPr>
          <p:cNvSpPr txBox="1"/>
          <p:nvPr/>
        </p:nvSpPr>
        <p:spPr>
          <a:xfrm>
            <a:off x="1739521" y="2276872"/>
            <a:ext cx="1907895" cy="707886"/>
          </a:xfrm>
          <a:prstGeom prst="rect">
            <a:avLst/>
          </a:prstGeom>
          <a:noFill/>
        </p:spPr>
        <p:txBody>
          <a:bodyPr wrap="none" rtlCol="0">
            <a:spAutoFit/>
          </a:bodyPr>
          <a:lstStyle/>
          <a:p>
            <a:r>
              <a:rPr lang="en-US" altLang="ja-JP" sz="2000" b="1" dirty="0"/>
              <a:t>3.2 mm</a:t>
            </a:r>
            <a:r>
              <a:rPr lang="ja-JP" altLang="en-US" sz="2000" b="1" dirty="0"/>
              <a:t>メッシュ</a:t>
            </a:r>
            <a:br>
              <a:rPr lang="en-US" altLang="ja-JP" sz="2000" b="1" dirty="0"/>
            </a:br>
            <a:r>
              <a:rPr lang="en-US" altLang="ja-JP" sz="2000" dirty="0"/>
              <a:t>(</a:t>
            </a:r>
            <a:r>
              <a:rPr lang="ja-JP" altLang="en-US" sz="2000" dirty="0"/>
              <a:t>要素数：約</a:t>
            </a:r>
            <a:r>
              <a:rPr lang="en-US" altLang="ja-JP" sz="2000" dirty="0"/>
              <a:t>3</a:t>
            </a:r>
            <a:r>
              <a:rPr lang="ja-JP" altLang="en-US" sz="2000" dirty="0"/>
              <a:t>万</a:t>
            </a:r>
            <a:r>
              <a:rPr lang="en-US" altLang="ja-JP" sz="2000" dirty="0"/>
              <a:t>)</a:t>
            </a:r>
            <a:endParaRPr lang="ja-JP" altLang="en-US" sz="2000" dirty="0"/>
          </a:p>
        </p:txBody>
      </p:sp>
      <p:sp>
        <p:nvSpPr>
          <p:cNvPr id="15" name="テキスト ボックス 14">
            <a:extLst>
              <a:ext uri="{FF2B5EF4-FFF2-40B4-BE49-F238E27FC236}">
                <a16:creationId xmlns:a16="http://schemas.microsoft.com/office/drawing/2014/main" id="{5E11E781-4416-489A-AC37-1DCA1EFA742C}"/>
              </a:ext>
            </a:extLst>
          </p:cNvPr>
          <p:cNvSpPr txBox="1"/>
          <p:nvPr/>
        </p:nvSpPr>
        <p:spPr>
          <a:xfrm>
            <a:off x="1633176" y="5097378"/>
            <a:ext cx="2050561" cy="707886"/>
          </a:xfrm>
          <a:prstGeom prst="rect">
            <a:avLst/>
          </a:prstGeom>
          <a:noFill/>
        </p:spPr>
        <p:txBody>
          <a:bodyPr wrap="none" rtlCol="0">
            <a:spAutoFit/>
          </a:bodyPr>
          <a:lstStyle/>
          <a:p>
            <a:r>
              <a:rPr lang="en-US" altLang="ja-JP" sz="2000" b="1" dirty="0"/>
              <a:t>0.8 mm</a:t>
            </a:r>
            <a:r>
              <a:rPr lang="ja-JP" altLang="en-US" sz="2000" b="1" dirty="0"/>
              <a:t>メッシュ</a:t>
            </a:r>
            <a:br>
              <a:rPr lang="en-US" altLang="ja-JP" sz="2000" dirty="0"/>
            </a:br>
            <a:r>
              <a:rPr lang="en-US" altLang="ja-JP" sz="2000" dirty="0"/>
              <a:t>(</a:t>
            </a:r>
            <a:r>
              <a:rPr lang="ja-JP" altLang="en-US" sz="2000" dirty="0"/>
              <a:t>要素数：約</a:t>
            </a:r>
            <a:r>
              <a:rPr lang="en-US" altLang="ja-JP" sz="2000" dirty="0"/>
              <a:t>17</a:t>
            </a:r>
            <a:r>
              <a:rPr lang="ja-JP" altLang="en-US" sz="2000" dirty="0"/>
              <a:t>万</a:t>
            </a:r>
            <a:r>
              <a:rPr lang="en-US" altLang="ja-JP" sz="2000" dirty="0"/>
              <a:t>)</a:t>
            </a:r>
            <a:endParaRPr lang="ja-JP" altLang="en-US" sz="2000" dirty="0"/>
          </a:p>
        </p:txBody>
      </p:sp>
      <p:sp>
        <p:nvSpPr>
          <p:cNvPr id="16" name="テキスト ボックス 15">
            <a:extLst>
              <a:ext uri="{FF2B5EF4-FFF2-40B4-BE49-F238E27FC236}">
                <a16:creationId xmlns:a16="http://schemas.microsoft.com/office/drawing/2014/main" id="{3FADC091-341A-49AC-9039-17816E5E4097}"/>
              </a:ext>
            </a:extLst>
          </p:cNvPr>
          <p:cNvSpPr txBox="1"/>
          <p:nvPr/>
        </p:nvSpPr>
        <p:spPr>
          <a:xfrm>
            <a:off x="8544589" y="2276872"/>
            <a:ext cx="1907895" cy="707886"/>
          </a:xfrm>
          <a:prstGeom prst="rect">
            <a:avLst/>
          </a:prstGeom>
          <a:noFill/>
        </p:spPr>
        <p:txBody>
          <a:bodyPr wrap="none" rtlCol="0">
            <a:spAutoFit/>
          </a:bodyPr>
          <a:lstStyle/>
          <a:p>
            <a:r>
              <a:rPr lang="en-US" altLang="ja-JP" sz="2000" b="1" dirty="0"/>
              <a:t>1.6 mm</a:t>
            </a:r>
            <a:r>
              <a:rPr lang="ja-JP" altLang="en-US" sz="2000" b="1" dirty="0"/>
              <a:t>メッシュ</a:t>
            </a:r>
            <a:br>
              <a:rPr lang="en-US" altLang="ja-JP" sz="2000" dirty="0"/>
            </a:br>
            <a:r>
              <a:rPr lang="en-US" altLang="ja-JP" sz="2000" dirty="0"/>
              <a:t>(</a:t>
            </a:r>
            <a:r>
              <a:rPr lang="ja-JP" altLang="en-US" sz="2000" dirty="0"/>
              <a:t>要素数：約</a:t>
            </a:r>
            <a:r>
              <a:rPr lang="en-US" altLang="ja-JP" sz="2000" dirty="0"/>
              <a:t>7</a:t>
            </a:r>
            <a:r>
              <a:rPr lang="ja-JP" altLang="en-US" sz="2000" dirty="0"/>
              <a:t>万</a:t>
            </a:r>
            <a:r>
              <a:rPr lang="en-US" altLang="ja-JP" sz="2000" dirty="0"/>
              <a:t>)</a:t>
            </a:r>
            <a:endParaRPr lang="ja-JP" altLang="en-US" sz="2000" dirty="0"/>
          </a:p>
        </p:txBody>
      </p:sp>
      <p:sp>
        <p:nvSpPr>
          <p:cNvPr id="17" name="テキスト ボックス 16">
            <a:extLst>
              <a:ext uri="{FF2B5EF4-FFF2-40B4-BE49-F238E27FC236}">
                <a16:creationId xmlns:a16="http://schemas.microsoft.com/office/drawing/2014/main" id="{7559B84F-CA5A-40A5-855E-5F9D55DA1529}"/>
              </a:ext>
            </a:extLst>
          </p:cNvPr>
          <p:cNvSpPr txBox="1"/>
          <p:nvPr/>
        </p:nvSpPr>
        <p:spPr>
          <a:xfrm>
            <a:off x="8545944" y="5097378"/>
            <a:ext cx="2050561" cy="707886"/>
          </a:xfrm>
          <a:prstGeom prst="rect">
            <a:avLst/>
          </a:prstGeom>
          <a:noFill/>
        </p:spPr>
        <p:txBody>
          <a:bodyPr wrap="none" rtlCol="0">
            <a:spAutoFit/>
          </a:bodyPr>
          <a:lstStyle/>
          <a:p>
            <a:r>
              <a:rPr lang="en-US" altLang="ja-JP" sz="2000" b="1" dirty="0"/>
              <a:t>0.4 mm</a:t>
            </a:r>
            <a:r>
              <a:rPr lang="ja-JP" altLang="en-US" sz="2000" b="1" dirty="0"/>
              <a:t>メッシュ</a:t>
            </a:r>
            <a:br>
              <a:rPr lang="en-US" altLang="ja-JP" sz="2000" dirty="0"/>
            </a:br>
            <a:r>
              <a:rPr lang="en-US" altLang="ja-JP" sz="2000" dirty="0"/>
              <a:t>(</a:t>
            </a:r>
            <a:r>
              <a:rPr lang="ja-JP" altLang="en-US" sz="2000" dirty="0"/>
              <a:t>要素数：約</a:t>
            </a:r>
            <a:r>
              <a:rPr lang="en-US" altLang="ja-JP" sz="2000" dirty="0"/>
              <a:t>72</a:t>
            </a:r>
            <a:r>
              <a:rPr lang="ja-JP" altLang="en-US" sz="2000" dirty="0"/>
              <a:t>万</a:t>
            </a:r>
            <a:r>
              <a:rPr lang="en-US" altLang="ja-JP" sz="2000" dirty="0"/>
              <a:t>)</a:t>
            </a:r>
            <a:endParaRPr lang="ja-JP" altLang="en-US" sz="2000" dirty="0"/>
          </a:p>
        </p:txBody>
      </p:sp>
      <p:sp>
        <p:nvSpPr>
          <p:cNvPr id="18" name="テキスト ボックス 17">
            <a:extLst>
              <a:ext uri="{FF2B5EF4-FFF2-40B4-BE49-F238E27FC236}">
                <a16:creationId xmlns:a16="http://schemas.microsoft.com/office/drawing/2014/main" id="{79C2D01D-A2C8-4464-B8EA-4253C1711CB0}"/>
              </a:ext>
            </a:extLst>
          </p:cNvPr>
          <p:cNvSpPr txBox="1"/>
          <p:nvPr/>
        </p:nvSpPr>
        <p:spPr>
          <a:xfrm>
            <a:off x="9038111" y="649586"/>
            <a:ext cx="1377300" cy="646331"/>
          </a:xfrm>
          <a:prstGeom prst="rect">
            <a:avLst/>
          </a:prstGeom>
          <a:solidFill>
            <a:schemeClr val="bg1">
              <a:lumMod val="85000"/>
            </a:schemeClr>
          </a:solidFill>
        </p:spPr>
        <p:txBody>
          <a:bodyPr wrap="none" rtlCol="0">
            <a:spAutoFit/>
          </a:bodyPr>
          <a:lstStyle/>
          <a:p>
            <a:pPr algn="ctr"/>
            <a:r>
              <a:rPr kumimoji="1" lang="ja-JP" altLang="en-US" dirty="0"/>
              <a:t>表面メッシュ</a:t>
            </a:r>
            <a:br>
              <a:rPr kumimoji="1" lang="en-US" altLang="ja-JP" dirty="0"/>
            </a:br>
            <a:r>
              <a:rPr kumimoji="1" lang="ja-JP" altLang="en-US" dirty="0"/>
              <a:t>のみを表示</a:t>
            </a:r>
          </a:p>
        </p:txBody>
      </p:sp>
    </p:spTree>
    <p:extLst>
      <p:ext uri="{BB962C8B-B14F-4D97-AF65-F5344CB8AC3E}">
        <p14:creationId xmlns:p14="http://schemas.microsoft.com/office/powerpoint/2010/main" val="199258934"/>
      </p:ext>
    </p:extLst>
  </p:cSld>
  <p:clrMapOvr>
    <a:masterClrMapping/>
  </p:clrMapOvr>
  <mc:AlternateContent xmlns:mc="http://schemas.openxmlformats.org/markup-compatibility/2006">
    <mc:Choice xmlns:p14="http://schemas.microsoft.com/office/powerpoint/2010/main" Requires="p14">
      <p:transition p14:dur="10" advClick="0" advTm="12000">
        <p:random/>
      </p:transition>
    </mc:Choice>
    <mc:Fallback>
      <p:transition advClick="0" advTm="1200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４枚ボックス解析</a:t>
            </a:r>
          </a:p>
        </p:txBody>
      </p:sp>
      <p:sp>
        <p:nvSpPr>
          <p:cNvPr id="3" name="コンテンツ プレースホルダー 2"/>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最奥面の膜厚時刻歴</a:t>
            </a:r>
            <a:endParaRPr kumimoji="1" lang="en-US" altLang="ja-JP" b="1" i="1" u="sng" dirty="0">
              <a:effectLst>
                <a:outerShdw blurRad="38100" dist="38100" dir="2700000" algn="tl">
                  <a:srgbClr val="000000">
                    <a:alpha val="43137"/>
                  </a:srgbClr>
                </a:outerShdw>
              </a:effectLst>
            </a:endParaRPr>
          </a:p>
          <a:p>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16</a:t>
            </a:fld>
            <a:endParaRPr lang="ja-JP" altLang="en-US" dirty="0"/>
          </a:p>
        </p:txBody>
      </p:sp>
      <p:sp>
        <p:nvSpPr>
          <p:cNvPr id="5" name="角丸四角形 4"/>
          <p:cNvSpPr/>
          <p:nvPr/>
        </p:nvSpPr>
        <p:spPr>
          <a:xfrm>
            <a:off x="1774825" y="5023312"/>
            <a:ext cx="8641654" cy="461666"/>
          </a:xfrm>
          <a:prstGeom prst="roundRect">
            <a:avLst/>
          </a:prstGeom>
          <a:solidFill>
            <a:srgbClr val="FF5050"/>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400" dirty="0">
                <a:latin typeface="ＭＳ Ｐゴシック" panose="020B0600070205080204" pitchFamily="50" charset="-128"/>
                <a:ea typeface="ＭＳ Ｐゴシック" panose="020B0600070205080204" pitchFamily="50" charset="-128"/>
              </a:rPr>
              <a:t>標準</a:t>
            </a:r>
            <a:r>
              <a:rPr lang="en-US" altLang="ja-JP" sz="2400" dirty="0">
                <a:latin typeface="ＭＳ Ｐゴシック" panose="020B0600070205080204" pitchFamily="50" charset="-128"/>
                <a:ea typeface="ＭＳ Ｐゴシック" panose="020B0600070205080204" pitchFamily="50" charset="-128"/>
              </a:rPr>
              <a:t>FEM</a:t>
            </a:r>
            <a:r>
              <a:rPr lang="ja-JP" altLang="en-US" sz="2400" dirty="0">
                <a:latin typeface="ＭＳ Ｐゴシック" panose="020B0600070205080204" pitchFamily="50" charset="-128"/>
                <a:ea typeface="ＭＳ Ｐゴシック" panose="020B0600070205080204" pitchFamily="50" charset="-128"/>
              </a:rPr>
              <a:t>の解析結果（破線）は誤差が大きい．</a:t>
            </a:r>
          </a:p>
        </p:txBody>
      </p:sp>
      <p:sp>
        <p:nvSpPr>
          <p:cNvPr id="10" name="正方形/長方形 9"/>
          <p:cNvSpPr/>
          <p:nvPr/>
        </p:nvSpPr>
        <p:spPr>
          <a:xfrm>
            <a:off x="8940316" y="1268765"/>
            <a:ext cx="1008112" cy="290494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下矢印 6"/>
          <p:cNvSpPr/>
          <p:nvPr/>
        </p:nvSpPr>
        <p:spPr>
          <a:xfrm flipV="1">
            <a:off x="9336360" y="4149080"/>
            <a:ext cx="180020" cy="28803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17BA4F38-B15D-432C-A0ED-93B9CACBCE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7513" y="1131240"/>
            <a:ext cx="8858725" cy="3881941"/>
          </a:xfrm>
          <a:prstGeom prst="rect">
            <a:avLst/>
          </a:prstGeom>
        </p:spPr>
      </p:pic>
      <p:sp>
        <p:nvSpPr>
          <p:cNvPr id="12" name="角丸四角形 4">
            <a:extLst>
              <a:ext uri="{FF2B5EF4-FFF2-40B4-BE49-F238E27FC236}">
                <a16:creationId xmlns:a16="http://schemas.microsoft.com/office/drawing/2014/main" id="{3C77B2AF-03EE-A08F-006F-82F0DED19F8C}"/>
              </a:ext>
            </a:extLst>
          </p:cNvPr>
          <p:cNvSpPr/>
          <p:nvPr/>
        </p:nvSpPr>
        <p:spPr>
          <a:xfrm>
            <a:off x="1774823" y="5540690"/>
            <a:ext cx="8641654" cy="798248"/>
          </a:xfrm>
          <a:prstGeom prst="roundRect">
            <a:avLst/>
          </a:prstGeom>
          <a:solidFill>
            <a:srgbClr val="4DFFC4"/>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400" dirty="0">
                <a:latin typeface="ＭＳ Ｐゴシック" panose="020B0600070205080204" pitchFamily="50" charset="-128"/>
                <a:ea typeface="ＭＳ Ｐゴシック" panose="020B0600070205080204" pitchFamily="50" charset="-128"/>
              </a:rPr>
              <a:t>他方，</a:t>
            </a:r>
            <a:r>
              <a:rPr lang="en-US" altLang="ja-JP" sz="2400" dirty="0">
                <a:latin typeface="ＭＳ Ｐゴシック" panose="020B0600070205080204" pitchFamily="50" charset="-128"/>
                <a:ea typeface="ＭＳ Ｐゴシック" panose="020B0600070205080204" pitchFamily="50" charset="-128"/>
              </a:rPr>
              <a:t>EDESFEM(ES-FEM)</a:t>
            </a:r>
            <a:r>
              <a:rPr lang="ja-JP" altLang="en-US" sz="2400" dirty="0">
                <a:latin typeface="ＭＳ Ｐゴシック" panose="020B0600070205080204" pitchFamily="50" charset="-128"/>
                <a:ea typeface="ＭＳ Ｐゴシック" panose="020B0600070205080204" pitchFamily="50" charset="-128"/>
              </a:rPr>
              <a:t>の解析結果（実線）はほぼ誤差が無く，</a:t>
            </a:r>
            <a:br>
              <a:rPr lang="en-US" altLang="ja-JP" sz="2400" dirty="0">
                <a:latin typeface="ＭＳ Ｐゴシック" panose="020B0600070205080204" pitchFamily="50" charset="-128"/>
                <a:ea typeface="ＭＳ Ｐゴシック" panose="020B0600070205080204" pitchFamily="50" charset="-128"/>
              </a:rPr>
            </a:br>
            <a:r>
              <a:rPr lang="ja-JP" altLang="en-US" sz="2400" dirty="0">
                <a:latin typeface="ＭＳ Ｐゴシック" panose="020B0600070205080204" pitchFamily="50" charset="-128"/>
                <a:ea typeface="ＭＳ Ｐゴシック" panose="020B0600070205080204" pitchFamily="50" charset="-128"/>
              </a:rPr>
              <a:t>メッシュ収束速度が極めて速いことが分かる．</a:t>
            </a:r>
          </a:p>
        </p:txBody>
      </p:sp>
      <p:sp>
        <p:nvSpPr>
          <p:cNvPr id="8" name="テキスト ボックス 7"/>
          <p:cNvSpPr txBox="1"/>
          <p:nvPr/>
        </p:nvSpPr>
        <p:spPr>
          <a:xfrm>
            <a:off x="8544272" y="4437112"/>
            <a:ext cx="1728192" cy="400110"/>
          </a:xfrm>
          <a:prstGeom prst="rect">
            <a:avLst/>
          </a:prstGeom>
          <a:solidFill>
            <a:schemeClr val="accent5"/>
          </a:solidFill>
        </p:spPr>
        <p:txBody>
          <a:bodyPr wrap="square" rtlCol="0">
            <a:spAutoFit/>
          </a:bodyPr>
          <a:lstStyle/>
          <a:p>
            <a:pPr algn="ctr"/>
            <a:r>
              <a:rPr lang="ja-JP" altLang="en-US" sz="2000" dirty="0"/>
              <a:t>メッシュサイズ</a:t>
            </a:r>
          </a:p>
        </p:txBody>
      </p:sp>
    </p:spTree>
    <p:extLst>
      <p:ext uri="{BB962C8B-B14F-4D97-AF65-F5344CB8AC3E}">
        <p14:creationId xmlns:p14="http://schemas.microsoft.com/office/powerpoint/2010/main" val="3808135834"/>
      </p:ext>
    </p:extLst>
  </p:cSld>
  <p:clrMapOvr>
    <a:masterClrMapping/>
  </p:clrMapOvr>
  <mc:AlternateContent xmlns:mc="http://schemas.openxmlformats.org/markup-compatibility/2006">
    <mc:Choice xmlns:p14="http://schemas.microsoft.com/office/powerpoint/2010/main" Requires="p14">
      <p:transition p14:dur="10" advClick="0" advTm="12000">
        <p:random/>
      </p:transition>
    </mc:Choice>
    <mc:Fallback>
      <p:transition advClick="0" advTm="12000">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3980" y="1088740"/>
            <a:ext cx="6616261" cy="3715200"/>
          </a:xfrm>
          <a:prstGeom prst="rect">
            <a:avLst/>
          </a:prstGeom>
        </p:spPr>
      </p:pic>
      <p:sp>
        <p:nvSpPr>
          <p:cNvPr id="2" name="タイトル 1"/>
          <p:cNvSpPr>
            <a:spLocks noGrp="1"/>
          </p:cNvSpPr>
          <p:nvPr>
            <p:ph type="title"/>
          </p:nvPr>
        </p:nvSpPr>
        <p:spPr/>
        <p:txBody>
          <a:bodyPr/>
          <a:lstStyle/>
          <a:p>
            <a:r>
              <a:rPr kumimoji="1" lang="ja-JP" altLang="en-US" dirty="0"/>
              <a:t>４枚ボックス解析</a:t>
            </a:r>
          </a:p>
        </p:txBody>
      </p:sp>
      <p:sp>
        <p:nvSpPr>
          <p:cNvPr id="3" name="コンテンツ プレースホルダー 2"/>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最奥面の膜厚のメッシュ収束速度比較</a:t>
            </a:r>
            <a:endParaRPr lang="en-US" altLang="ja-JP" b="1" i="1" u="sng" dirty="0">
              <a:effectLst>
                <a:outerShdw blurRad="38100" dist="38100" dir="2700000" algn="tl">
                  <a:srgbClr val="000000">
                    <a:alpha val="43137"/>
                  </a:srgbClr>
                </a:outerShdw>
              </a:effectLst>
            </a:endParaRPr>
          </a:p>
          <a:p>
            <a:pPr marL="0" indent="0">
              <a:buNone/>
            </a:pPr>
            <a:br>
              <a:rPr lang="en-US" altLang="ja-JP" sz="2400" b="1" i="1" u="sng" dirty="0">
                <a:effectLst>
                  <a:outerShdw blurRad="38100" dist="38100" dir="2700000" algn="tl">
                    <a:srgbClr val="000000">
                      <a:alpha val="43137"/>
                    </a:srgbClr>
                  </a:outerShdw>
                </a:effectLst>
              </a:rPr>
            </a:br>
            <a:br>
              <a:rPr lang="en-US" altLang="ja-JP" sz="2400" b="1" i="1" u="sng" dirty="0">
                <a:effectLst>
                  <a:outerShdw blurRad="38100" dist="38100" dir="2700000" algn="tl">
                    <a:srgbClr val="000000">
                      <a:alpha val="43137"/>
                    </a:srgbClr>
                  </a:outerShdw>
                </a:effectLst>
              </a:rPr>
            </a:br>
            <a:br>
              <a:rPr lang="en-US" altLang="ja-JP" sz="2400" b="1" i="1" u="sng" dirty="0">
                <a:effectLst>
                  <a:outerShdw blurRad="38100" dist="38100" dir="2700000" algn="tl">
                    <a:srgbClr val="000000">
                      <a:alpha val="43137"/>
                    </a:srgbClr>
                  </a:outerShdw>
                </a:effectLst>
              </a:rPr>
            </a:br>
            <a:br>
              <a:rPr lang="en-US" altLang="ja-JP" sz="2400" b="1" i="1" u="sng" dirty="0">
                <a:effectLst>
                  <a:outerShdw blurRad="38100" dist="38100" dir="2700000" algn="tl">
                    <a:srgbClr val="000000">
                      <a:alpha val="43137"/>
                    </a:srgbClr>
                  </a:outerShdw>
                </a:effectLst>
              </a:rPr>
            </a:br>
            <a:br>
              <a:rPr lang="en-US" altLang="ja-JP" sz="2400" b="1" i="1" u="sng" dirty="0">
                <a:effectLst>
                  <a:outerShdw blurRad="38100" dist="38100" dir="2700000" algn="tl">
                    <a:srgbClr val="000000">
                      <a:alpha val="43137"/>
                    </a:srgbClr>
                  </a:outerShdw>
                </a:effectLst>
              </a:rPr>
            </a:br>
            <a:br>
              <a:rPr lang="en-US" altLang="ja-JP" sz="2400" b="1" i="1" u="sng" dirty="0">
                <a:effectLst>
                  <a:outerShdw blurRad="38100" dist="38100" dir="2700000" algn="tl">
                    <a:srgbClr val="000000">
                      <a:alpha val="43137"/>
                    </a:srgbClr>
                  </a:outerShdw>
                </a:effectLst>
              </a:rPr>
            </a:br>
            <a:br>
              <a:rPr lang="en-US" altLang="ja-JP" sz="2400" b="1" i="1" u="sng" dirty="0">
                <a:effectLst>
                  <a:outerShdw blurRad="38100" dist="38100" dir="2700000" algn="tl">
                    <a:srgbClr val="000000">
                      <a:alpha val="43137"/>
                    </a:srgbClr>
                  </a:outerShdw>
                </a:effectLst>
              </a:rPr>
            </a:br>
            <a:br>
              <a:rPr lang="en-US" altLang="ja-JP" sz="2400" b="1" i="1" u="sng" dirty="0">
                <a:effectLst>
                  <a:outerShdw blurRad="38100" dist="38100" dir="2700000" algn="tl">
                    <a:srgbClr val="000000">
                      <a:alpha val="43137"/>
                    </a:srgbClr>
                  </a:outerShdw>
                </a:effectLst>
              </a:rPr>
            </a:br>
            <a:br>
              <a:rPr lang="en-US" altLang="ja-JP" sz="2400" b="1" i="1" u="sng" dirty="0">
                <a:effectLst>
                  <a:outerShdw blurRad="38100" dist="38100" dir="2700000" algn="tl">
                    <a:srgbClr val="000000">
                      <a:alpha val="43137"/>
                    </a:srgbClr>
                  </a:outerShdw>
                </a:effectLst>
              </a:rPr>
            </a:br>
            <a:endParaRPr lang="en-US" altLang="ja-JP" sz="1800" b="1" i="1" u="sng" dirty="0">
              <a:effectLst>
                <a:outerShdw blurRad="38100" dist="38100" dir="2700000" algn="tl">
                  <a:srgbClr val="000000">
                    <a:alpha val="43137"/>
                  </a:srgbClr>
                </a:outerShdw>
              </a:effectLst>
            </a:endParaRPr>
          </a:p>
          <a:p>
            <a:r>
              <a:rPr lang="ja-JP" altLang="en-US" sz="2400" dirty="0"/>
              <a:t>標準</a:t>
            </a:r>
            <a:r>
              <a:rPr lang="en-US" altLang="ja-JP" sz="2400" dirty="0"/>
              <a:t>FEM</a:t>
            </a:r>
            <a:r>
              <a:rPr lang="ja-JP" altLang="en-US" sz="2400" dirty="0"/>
              <a:t>のメッシュ収束速度は１次．</a:t>
            </a:r>
            <a:endParaRPr lang="en-US" altLang="ja-JP" sz="2400" dirty="0"/>
          </a:p>
          <a:p>
            <a:r>
              <a:rPr lang="en-US" altLang="ja-JP" sz="2400" dirty="0"/>
              <a:t>EDESFEM(ES-FEM)</a:t>
            </a:r>
            <a:r>
              <a:rPr lang="ja-JP" altLang="en-US" sz="2400" dirty="0"/>
              <a:t>のメッシュ収束速度は２次．</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17</a:t>
            </a:fld>
            <a:endParaRPr lang="ja-JP" altLang="en-US" dirty="0"/>
          </a:p>
        </p:txBody>
      </p:sp>
      <p:sp>
        <p:nvSpPr>
          <p:cNvPr id="5" name="角丸四角形 4"/>
          <p:cNvSpPr/>
          <p:nvPr/>
        </p:nvSpPr>
        <p:spPr>
          <a:xfrm>
            <a:off x="2495600" y="5589240"/>
            <a:ext cx="7200800" cy="763768"/>
          </a:xfrm>
          <a:prstGeom prst="roundRect">
            <a:avLst/>
          </a:prstGeom>
          <a:solidFill>
            <a:srgbClr val="4DFFC4"/>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z="2400" dirty="0">
                <a:solidFill>
                  <a:schemeClr val="tx1"/>
                </a:solidFill>
                <a:latin typeface="ＭＳ Ｐゴシック" panose="020B0600070205080204" pitchFamily="50" charset="-128"/>
                <a:ea typeface="ＭＳ Ｐゴシック" panose="020B0600070205080204" pitchFamily="50" charset="-128"/>
              </a:rPr>
              <a:t>EDESFEM</a:t>
            </a:r>
            <a:r>
              <a:rPr lang="ja-JP" altLang="en-US" sz="2400" dirty="0">
                <a:solidFill>
                  <a:schemeClr val="tx1"/>
                </a:solidFill>
                <a:latin typeface="ＭＳ Ｐゴシック" panose="020B0600070205080204" pitchFamily="50" charset="-128"/>
                <a:ea typeface="ＭＳ Ｐゴシック" panose="020B0600070205080204" pitchFamily="50" charset="-128"/>
              </a:rPr>
              <a:t>が採用する</a:t>
            </a:r>
            <a:r>
              <a:rPr lang="en-US" altLang="ja-JP" sz="2400" dirty="0">
                <a:solidFill>
                  <a:schemeClr val="tx1"/>
                </a:solidFill>
                <a:latin typeface="ＭＳ Ｐゴシック" panose="020B0600070205080204" pitchFamily="50" charset="-128"/>
                <a:ea typeface="ＭＳ Ｐゴシック" panose="020B0600070205080204" pitchFamily="50" charset="-128"/>
              </a:rPr>
              <a:t>ES-FEM-T4</a:t>
            </a:r>
            <a:r>
              <a:rPr lang="ja-JP" altLang="en-US" sz="2400" dirty="0">
                <a:solidFill>
                  <a:schemeClr val="tx1"/>
                </a:solidFill>
                <a:latin typeface="ＭＳ Ｐゴシック" panose="020B0600070205080204" pitchFamily="50" charset="-128"/>
                <a:ea typeface="ＭＳ Ｐゴシック" panose="020B0600070205080204" pitchFamily="50" charset="-128"/>
              </a:rPr>
              <a:t>は</a:t>
            </a:r>
            <a:br>
              <a:rPr lang="en-US" altLang="ja-JP" sz="2400" dirty="0">
                <a:solidFill>
                  <a:schemeClr val="tx1"/>
                </a:solidFill>
                <a:latin typeface="ＭＳ Ｐゴシック" panose="020B0600070205080204" pitchFamily="50" charset="-128"/>
                <a:ea typeface="ＭＳ Ｐゴシック" panose="020B0600070205080204" pitchFamily="50" charset="-128"/>
              </a:rPr>
            </a:br>
            <a:r>
              <a:rPr lang="ja-JP" altLang="en-US" sz="2400" dirty="0">
                <a:solidFill>
                  <a:schemeClr val="tx1"/>
                </a:solidFill>
                <a:latin typeface="ＭＳ Ｐゴシック" panose="020B0600070205080204" pitchFamily="50" charset="-128"/>
                <a:ea typeface="ＭＳ Ｐゴシック" panose="020B0600070205080204" pitchFamily="50" charset="-128"/>
              </a:rPr>
              <a:t>標準</a:t>
            </a:r>
            <a:r>
              <a:rPr lang="en-US" altLang="ja-JP" sz="2400" dirty="0">
                <a:solidFill>
                  <a:schemeClr val="tx1"/>
                </a:solidFill>
                <a:latin typeface="ＭＳ Ｐゴシック" panose="020B0600070205080204" pitchFamily="50" charset="-128"/>
                <a:ea typeface="ＭＳ Ｐゴシック" panose="020B0600070205080204" pitchFamily="50" charset="-128"/>
              </a:rPr>
              <a:t>FEM</a:t>
            </a:r>
            <a:r>
              <a:rPr lang="ja-JP" altLang="en-US" sz="2400" dirty="0">
                <a:solidFill>
                  <a:schemeClr val="tx1"/>
                </a:solidFill>
                <a:latin typeface="ＭＳ Ｐゴシック" panose="020B0600070205080204" pitchFamily="50" charset="-128"/>
                <a:ea typeface="ＭＳ Ｐゴシック" panose="020B0600070205080204" pitchFamily="50" charset="-128"/>
              </a:rPr>
              <a:t>よりも遥かにメッシュ収束速度が速い．</a:t>
            </a:r>
          </a:p>
        </p:txBody>
      </p:sp>
      <p:sp>
        <p:nvSpPr>
          <p:cNvPr id="15" name="テキスト ボックス 14"/>
          <p:cNvSpPr txBox="1"/>
          <p:nvPr/>
        </p:nvSpPr>
        <p:spPr>
          <a:xfrm>
            <a:off x="8328253" y="2852941"/>
            <a:ext cx="2196243" cy="1200329"/>
          </a:xfrm>
          <a:prstGeom prst="rect">
            <a:avLst/>
          </a:prstGeom>
          <a:solidFill>
            <a:schemeClr val="accent5"/>
          </a:solidFill>
          <a:ln>
            <a:solidFill>
              <a:schemeClr val="tx1"/>
            </a:solidFill>
          </a:ln>
        </p:spPr>
        <p:txBody>
          <a:bodyPr wrap="square" rtlCol="0">
            <a:spAutoFit/>
          </a:bodyPr>
          <a:lstStyle/>
          <a:p>
            <a:r>
              <a:rPr lang="ja-JP" altLang="en-US" dirty="0"/>
              <a:t>最も細かいメッシュ</a:t>
            </a:r>
            <a:br>
              <a:rPr lang="en-US" altLang="ja-JP" dirty="0"/>
            </a:br>
            <a:r>
              <a:rPr lang="en-US" altLang="ja-JP" dirty="0"/>
              <a:t>(0.4 mm)</a:t>
            </a:r>
            <a:r>
              <a:rPr lang="ja-JP" altLang="en-US" dirty="0"/>
              <a:t>を用いた</a:t>
            </a:r>
            <a:br>
              <a:rPr lang="en-US" altLang="ja-JP" dirty="0"/>
            </a:br>
            <a:r>
              <a:rPr lang="en-US" altLang="ja-JP" dirty="0"/>
              <a:t>ES-FEM</a:t>
            </a:r>
            <a:r>
              <a:rPr lang="ja-JP" altLang="en-US" dirty="0"/>
              <a:t>の解析結果</a:t>
            </a:r>
            <a:br>
              <a:rPr lang="en-US" altLang="ja-JP" dirty="0"/>
            </a:br>
            <a:r>
              <a:rPr lang="ja-JP" altLang="en-US" dirty="0"/>
              <a:t>を参照解とした．</a:t>
            </a:r>
            <a:endParaRPr kumimoji="1" lang="ja-JP" altLang="en-US" dirty="0"/>
          </a:p>
        </p:txBody>
      </p:sp>
      <p:sp>
        <p:nvSpPr>
          <p:cNvPr id="6" name="テキスト ボックス 5">
            <a:extLst>
              <a:ext uri="{FF2B5EF4-FFF2-40B4-BE49-F238E27FC236}">
                <a16:creationId xmlns:a16="http://schemas.microsoft.com/office/drawing/2014/main" id="{5EF465CF-68A4-486A-AA81-66C552139B08}"/>
              </a:ext>
            </a:extLst>
          </p:cNvPr>
          <p:cNvSpPr txBox="1"/>
          <p:nvPr/>
        </p:nvSpPr>
        <p:spPr>
          <a:xfrm rot="16200000">
            <a:off x="946995" y="2529337"/>
            <a:ext cx="1954381" cy="369332"/>
          </a:xfrm>
          <a:prstGeom prst="rect">
            <a:avLst/>
          </a:prstGeom>
          <a:noFill/>
        </p:spPr>
        <p:txBody>
          <a:bodyPr wrap="none" rtlCol="0">
            <a:spAutoFit/>
          </a:bodyPr>
          <a:lstStyle/>
          <a:p>
            <a:r>
              <a:rPr kumimoji="1" lang="en-US" altLang="ja-JP" dirty="0"/>
              <a:t>In Final thickness</a:t>
            </a:r>
            <a:endParaRPr kumimoji="1" lang="ja-JP" altLang="en-US" dirty="0"/>
          </a:p>
        </p:txBody>
      </p:sp>
    </p:spTree>
    <p:extLst>
      <p:ext uri="{BB962C8B-B14F-4D97-AF65-F5344CB8AC3E}">
        <p14:creationId xmlns:p14="http://schemas.microsoft.com/office/powerpoint/2010/main" val="3006329511"/>
      </p:ext>
    </p:extLst>
  </p:cSld>
  <p:clrMapOvr>
    <a:masterClrMapping/>
  </p:clrMapOvr>
  <mc:AlternateContent xmlns:mc="http://schemas.openxmlformats.org/markup-compatibility/2006">
    <mc:Choice xmlns:p14="http://schemas.microsoft.com/office/powerpoint/2010/main" Requires="p14">
      <p:transition p14:dur="10" advClick="0" advTm="12000">
        <p:random/>
      </p:transition>
    </mc:Choice>
    <mc:Fallback>
      <p:transition advClick="0" advTm="12000">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計算時間比較</a:t>
            </a:r>
            <a:endParaRPr kumimoji="1" lang="en-US" altLang="ja-JP" b="1" i="1" u="sng" dirty="0">
              <a:effectLst>
                <a:outerShdw blurRad="38100" dist="38100" dir="2700000" algn="tl">
                  <a:srgbClr val="000000">
                    <a:alpha val="43137"/>
                  </a:srgbClr>
                </a:outerShdw>
              </a:effectLst>
            </a:endParaRPr>
          </a:p>
          <a:p>
            <a:pPr marL="0" indent="0" algn="r">
              <a:buNone/>
            </a:pPr>
            <a:r>
              <a:rPr lang="en-US" altLang="ja-JP" sz="2400" dirty="0"/>
              <a:t>PC</a:t>
            </a:r>
            <a:r>
              <a:rPr lang="ja-JP" altLang="en-US" sz="2400" dirty="0"/>
              <a:t>（</a:t>
            </a:r>
            <a:r>
              <a:rPr lang="en-US" altLang="ja-JP" sz="2400" dirty="0"/>
              <a:t>Intel i9-9960X</a:t>
            </a:r>
            <a:r>
              <a:rPr lang="ja-JP" altLang="en-US" sz="2400" dirty="0"/>
              <a:t>）で</a:t>
            </a:r>
            <a:r>
              <a:rPr lang="en-US" altLang="ja-JP" sz="2400" dirty="0"/>
              <a:t>1</a:t>
            </a:r>
            <a:r>
              <a:rPr lang="ja-JP" altLang="en-US" sz="2400" dirty="0"/>
              <a:t>個の</a:t>
            </a:r>
            <a:r>
              <a:rPr lang="en-US" altLang="ja-JP" sz="2400" dirty="0"/>
              <a:t>CPU</a:t>
            </a:r>
            <a:r>
              <a:rPr lang="ja-JP" altLang="en-US" sz="2400" dirty="0"/>
              <a:t>（</a:t>
            </a:r>
            <a:r>
              <a:rPr lang="en-US" altLang="ja-JP" sz="2400" dirty="0"/>
              <a:t>16</a:t>
            </a:r>
            <a:r>
              <a:rPr lang="ja-JP" altLang="en-US" sz="2400" dirty="0"/>
              <a:t>コア）を使用</a:t>
            </a:r>
            <a:endParaRPr lang="en-US" altLang="ja-JP" sz="2400" dirty="0"/>
          </a:p>
          <a:p>
            <a:endParaRPr lang="en-US" altLang="ja-JP" sz="2400" dirty="0"/>
          </a:p>
          <a:p>
            <a:endParaRPr lang="en-US" altLang="ja-JP" sz="2400" dirty="0"/>
          </a:p>
          <a:p>
            <a:endParaRPr lang="en-US" altLang="ja-JP" sz="2400" dirty="0"/>
          </a:p>
          <a:p>
            <a:endParaRPr lang="en-US" altLang="ja-JP" sz="2400" dirty="0"/>
          </a:p>
          <a:p>
            <a:endParaRPr lang="en-US" altLang="ja-JP" sz="2400" dirty="0"/>
          </a:p>
          <a:p>
            <a:endParaRPr lang="en-US" altLang="ja-JP" sz="2400" dirty="0"/>
          </a:p>
          <a:p>
            <a:r>
              <a:rPr lang="ja-JP" altLang="en-US" sz="2400" dirty="0"/>
              <a:t>メッシュが同じなら，</a:t>
            </a:r>
            <a:r>
              <a:rPr lang="en-US" altLang="ja-JP" sz="2400" dirty="0"/>
              <a:t>EDESFEM</a:t>
            </a:r>
            <a:r>
              <a:rPr lang="ja-JP" altLang="en-US" sz="2400" dirty="0"/>
              <a:t>は標準</a:t>
            </a:r>
            <a:r>
              <a:rPr lang="en-US" altLang="ja-JP" sz="2400" dirty="0"/>
              <a:t>FEM</a:t>
            </a:r>
            <a:r>
              <a:rPr lang="ja-JP" altLang="en-US" sz="2400" dirty="0"/>
              <a:t>より約</a:t>
            </a:r>
            <a:r>
              <a:rPr lang="en-US" altLang="ja-JP" sz="2400" dirty="0"/>
              <a:t>2</a:t>
            </a:r>
            <a:r>
              <a:rPr lang="ja-JP" altLang="en-US" sz="2400" dirty="0"/>
              <a:t>～</a:t>
            </a:r>
            <a:r>
              <a:rPr lang="en-US" altLang="ja-JP" sz="2400" dirty="0"/>
              <a:t>3</a:t>
            </a:r>
            <a:r>
              <a:rPr lang="ja-JP" altLang="en-US" sz="2400" dirty="0"/>
              <a:t>倍遅い．</a:t>
            </a:r>
            <a:r>
              <a:rPr lang="en-US" altLang="ja-JP" sz="2400" dirty="0"/>
              <a:t> </a:t>
            </a:r>
          </a:p>
          <a:p>
            <a:r>
              <a:rPr lang="ja-JP" altLang="en-US" sz="2400" dirty="0"/>
              <a:t>精度が同じなら，</a:t>
            </a:r>
            <a:r>
              <a:rPr lang="en-US" altLang="ja-JP" sz="2400" dirty="0"/>
              <a:t>EDESFEM</a:t>
            </a:r>
            <a:r>
              <a:rPr lang="ja-JP" altLang="en-US" sz="2400" dirty="0"/>
              <a:t>は標準</a:t>
            </a:r>
            <a:r>
              <a:rPr lang="en-US" altLang="ja-JP" sz="2400" dirty="0"/>
              <a:t>FEM</a:t>
            </a:r>
            <a:r>
              <a:rPr lang="ja-JP" altLang="en-US" sz="2400" dirty="0"/>
              <a:t>より約</a:t>
            </a:r>
            <a:r>
              <a:rPr lang="en-US" altLang="ja-JP" sz="2400" dirty="0"/>
              <a:t>4</a:t>
            </a:r>
            <a:r>
              <a:rPr lang="ja-JP" altLang="en-US" sz="2400" dirty="0"/>
              <a:t>倍速い．</a:t>
            </a:r>
            <a:endParaRPr lang="en-US" altLang="ja-JP" sz="2400" dirty="0"/>
          </a:p>
        </p:txBody>
      </p:sp>
      <p:sp>
        <p:nvSpPr>
          <p:cNvPr id="2" name="タイトル 1"/>
          <p:cNvSpPr>
            <a:spLocks noGrp="1"/>
          </p:cNvSpPr>
          <p:nvPr>
            <p:ph type="title"/>
          </p:nvPr>
        </p:nvSpPr>
        <p:spPr/>
        <p:txBody>
          <a:bodyPr>
            <a:normAutofit/>
          </a:bodyPr>
          <a:lstStyle/>
          <a:p>
            <a:r>
              <a:rPr lang="ja-JP" altLang="en-US" dirty="0"/>
              <a:t>４枚ボックス解析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18</a:t>
            </a:fld>
            <a:endParaRPr lang="ja-JP" altLang="en-US" dirty="0"/>
          </a:p>
        </p:txBody>
      </p:sp>
      <p:graphicFrame>
        <p:nvGraphicFramePr>
          <p:cNvPr id="10" name="表 9"/>
          <p:cNvGraphicFramePr>
            <a:graphicFrameLocks noGrp="1"/>
          </p:cNvGraphicFramePr>
          <p:nvPr>
            <p:extLst>
              <p:ext uri="{D42A27DB-BD31-4B8C-83A1-F6EECF244321}">
                <p14:modId xmlns:p14="http://schemas.microsoft.com/office/powerpoint/2010/main" val="3181507420"/>
              </p:ext>
            </p:extLst>
          </p:nvPr>
        </p:nvGraphicFramePr>
        <p:xfrm>
          <a:off x="2850444" y="1484784"/>
          <a:ext cx="6480000" cy="2651760"/>
        </p:xfrm>
        <a:graphic>
          <a:graphicData uri="http://schemas.openxmlformats.org/drawingml/2006/table">
            <a:tbl>
              <a:tblPr firstRow="1" bandRow="1">
                <a:tableStyleId>{073A0DAA-6AF3-43AB-8588-CEC1D06C72B9}</a:tableStyleId>
              </a:tblPr>
              <a:tblGrid>
                <a:gridCol w="2160000">
                  <a:extLst>
                    <a:ext uri="{9D8B030D-6E8A-4147-A177-3AD203B41FA5}">
                      <a16:colId xmlns:a16="http://schemas.microsoft.com/office/drawing/2014/main" val="782426800"/>
                    </a:ext>
                  </a:extLst>
                </a:gridCol>
                <a:gridCol w="2160000">
                  <a:extLst>
                    <a:ext uri="{9D8B030D-6E8A-4147-A177-3AD203B41FA5}">
                      <a16:colId xmlns:a16="http://schemas.microsoft.com/office/drawing/2014/main" val="1708347068"/>
                    </a:ext>
                  </a:extLst>
                </a:gridCol>
                <a:gridCol w="2160000">
                  <a:extLst>
                    <a:ext uri="{9D8B030D-6E8A-4147-A177-3AD203B41FA5}">
                      <a16:colId xmlns:a16="http://schemas.microsoft.com/office/drawing/2014/main" val="3829323949"/>
                    </a:ext>
                  </a:extLst>
                </a:gridCol>
              </a:tblGrid>
              <a:tr h="370840">
                <a:tc>
                  <a:txBody>
                    <a:bodyPr/>
                    <a:lstStyle/>
                    <a:p>
                      <a:pPr algn="ctr"/>
                      <a:r>
                        <a:rPr kumimoji="1" lang="ja-JP" altLang="en-US" sz="2400" dirty="0">
                          <a:latin typeface="ＭＳ Ｐゴシック" panose="020B0600070205080204" pitchFamily="50" charset="-128"/>
                          <a:ea typeface="ＭＳ Ｐゴシック" panose="020B0600070205080204" pitchFamily="50" charset="-128"/>
                        </a:rPr>
                        <a:t>メッシュサイズ</a:t>
                      </a:r>
                    </a:p>
                  </a:txBody>
                  <a:tcPr anchor="ctr"/>
                </a:tc>
                <a:tc>
                  <a:txBody>
                    <a:bodyPr/>
                    <a:lstStyle/>
                    <a:p>
                      <a:pPr algn="ctr"/>
                      <a:r>
                        <a:rPr kumimoji="1" lang="ja-JP" altLang="en-US" sz="2400" dirty="0"/>
                        <a:t>標準</a:t>
                      </a:r>
                      <a:r>
                        <a:rPr kumimoji="1" lang="en-US" altLang="ja-JP" sz="2400" dirty="0"/>
                        <a:t>FEM</a:t>
                      </a:r>
                      <a:br>
                        <a:rPr kumimoji="1" lang="en-US" altLang="ja-JP" sz="2400" dirty="0"/>
                      </a:br>
                      <a:r>
                        <a:rPr kumimoji="1" lang="en-US" altLang="ja-JP" sz="2400" dirty="0"/>
                        <a:t>(FEM-T4)</a:t>
                      </a:r>
                      <a:endParaRPr kumimoji="1" lang="ja-JP" altLang="en-US" sz="2400" dirty="0"/>
                    </a:p>
                  </a:txBody>
                  <a:tcPr anchor="ctr"/>
                </a:tc>
                <a:tc>
                  <a:txBody>
                    <a:bodyPr/>
                    <a:lstStyle/>
                    <a:p>
                      <a:pPr algn="ctr"/>
                      <a:r>
                        <a:rPr lang="en-US" altLang="ja-JP" sz="2400" b="1" dirty="0">
                          <a:effectLst>
                            <a:outerShdw blurRad="38100" dist="38100" dir="2700000" algn="tl">
                              <a:srgbClr val="000000">
                                <a:alpha val="43137"/>
                              </a:srgbClr>
                            </a:outerShdw>
                          </a:effectLst>
                          <a:latin typeface="Bookman Old Style" panose="02050604050505020204" pitchFamily="18" charset="0"/>
                        </a:rPr>
                        <a:t>EDESFEM</a:t>
                      </a:r>
                      <a:br>
                        <a:rPr lang="en-US" altLang="ja-JP" sz="2400" b="1" dirty="0">
                          <a:effectLst>
                            <a:outerShdw blurRad="38100" dist="38100" dir="2700000" algn="tl">
                              <a:srgbClr val="000000">
                                <a:alpha val="43137"/>
                              </a:srgbClr>
                            </a:outerShdw>
                          </a:effectLst>
                          <a:latin typeface="Bookman Old Style" panose="02050604050505020204" pitchFamily="18" charset="0"/>
                        </a:rPr>
                      </a:br>
                      <a:r>
                        <a:rPr lang="en-US" altLang="ja-JP" sz="2400" b="1" dirty="0">
                          <a:effectLst>
                            <a:outerShdw blurRad="38100" dist="38100" dir="2700000" algn="tl">
                              <a:srgbClr val="000000">
                                <a:alpha val="43137"/>
                              </a:srgbClr>
                            </a:outerShdw>
                          </a:effectLst>
                          <a:latin typeface="Bookman Old Style" panose="02050604050505020204" pitchFamily="18" charset="0"/>
                        </a:rPr>
                        <a:t>(</a:t>
                      </a:r>
                      <a:r>
                        <a:rPr kumimoji="1" lang="en-US" altLang="ja-JP" sz="2400" dirty="0"/>
                        <a:t>ES-FEM-T4)</a:t>
                      </a:r>
                      <a:endParaRPr kumimoji="1" lang="ja-JP" altLang="en-US" sz="2400" dirty="0"/>
                    </a:p>
                  </a:txBody>
                  <a:tcPr anchor="ctr"/>
                </a:tc>
                <a:extLst>
                  <a:ext uri="{0D108BD9-81ED-4DB2-BD59-A6C34878D82A}">
                    <a16:rowId xmlns:a16="http://schemas.microsoft.com/office/drawing/2014/main" val="1206346903"/>
                  </a:ext>
                </a:extLst>
              </a:tr>
              <a:tr h="370840">
                <a:tc>
                  <a:txBody>
                    <a:bodyPr/>
                    <a:lstStyle/>
                    <a:p>
                      <a:pPr algn="ctr"/>
                      <a:r>
                        <a:rPr kumimoji="1" lang="en-US" altLang="ja-JP" sz="2400" dirty="0">
                          <a:solidFill>
                            <a:schemeClr val="tx1"/>
                          </a:solidFill>
                        </a:rPr>
                        <a:t>3.2 mm</a:t>
                      </a:r>
                      <a:endParaRPr kumimoji="1" lang="ja-JP" altLang="en-US"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t>7 s</a:t>
                      </a:r>
                      <a:endParaRPr kumimoji="1" lang="ja-JP" altLang="en-US"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solidFill>
                            <a:schemeClr val="tx1"/>
                          </a:solidFill>
                        </a:rPr>
                        <a:t>10 s</a:t>
                      </a:r>
                      <a:endParaRPr kumimoji="1" lang="ja-JP" altLang="en-US" sz="2400" dirty="0">
                        <a:solidFill>
                          <a:schemeClr val="tx1"/>
                        </a:solidFill>
                      </a:endParaRPr>
                    </a:p>
                  </a:txBody>
                  <a:tcPr anchor="ctr"/>
                </a:tc>
                <a:extLst>
                  <a:ext uri="{0D108BD9-81ED-4DB2-BD59-A6C34878D82A}">
                    <a16:rowId xmlns:a16="http://schemas.microsoft.com/office/drawing/2014/main" val="3124488184"/>
                  </a:ext>
                </a:extLst>
              </a:tr>
              <a:tr h="370840">
                <a:tc>
                  <a:txBody>
                    <a:bodyPr/>
                    <a:lstStyle/>
                    <a:p>
                      <a:pPr algn="ctr"/>
                      <a:r>
                        <a:rPr kumimoji="1" lang="en-US" altLang="ja-JP" sz="2400" dirty="0"/>
                        <a:t>1.6 mm</a:t>
                      </a:r>
                      <a:endParaRPr kumimoji="1" lang="ja-JP" altLang="en-US"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t>8 s</a:t>
                      </a:r>
                      <a:endParaRPr kumimoji="1" lang="ja-JP" altLang="en-US"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t>14 s</a:t>
                      </a:r>
                      <a:endParaRPr kumimoji="1" lang="ja-JP" altLang="en-US" sz="2400" dirty="0"/>
                    </a:p>
                  </a:txBody>
                  <a:tcPr anchor="ctr"/>
                </a:tc>
                <a:extLst>
                  <a:ext uri="{0D108BD9-81ED-4DB2-BD59-A6C34878D82A}">
                    <a16:rowId xmlns:a16="http://schemas.microsoft.com/office/drawing/2014/main" val="423686538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t>0.8</a:t>
                      </a:r>
                      <a:r>
                        <a:rPr kumimoji="1" lang="en-US" altLang="ja-JP" sz="2400" baseline="0" dirty="0"/>
                        <a:t> mm</a:t>
                      </a:r>
                      <a:endParaRPr kumimoji="1" lang="ja-JP" altLang="en-US"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t>12 s</a:t>
                      </a:r>
                      <a:endParaRPr kumimoji="1" lang="ja-JP" altLang="en-US"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t>26 s</a:t>
                      </a:r>
                      <a:endParaRPr kumimoji="1" lang="ja-JP" altLang="en-US" sz="2400" dirty="0"/>
                    </a:p>
                  </a:txBody>
                  <a:tcPr anchor="ctr"/>
                </a:tc>
                <a:extLst>
                  <a:ext uri="{0D108BD9-81ED-4DB2-BD59-A6C34878D82A}">
                    <a16:rowId xmlns:a16="http://schemas.microsoft.com/office/drawing/2014/main" val="247212473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t>0.4 mm</a:t>
                      </a:r>
                      <a:endParaRPr kumimoji="1" lang="ja-JP" altLang="en-US" sz="2400" dirty="0"/>
                    </a:p>
                  </a:txBody>
                  <a:tcPr anchor="ct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solidFill>
                            <a:schemeClr val="tx1"/>
                          </a:solidFill>
                        </a:rPr>
                        <a:t>41 s</a:t>
                      </a:r>
                      <a:endParaRPr kumimoji="1" lang="ja-JP" altLang="en-US" sz="2400" dirty="0">
                        <a:solidFill>
                          <a:schemeClr val="tx1"/>
                        </a:solidFill>
                      </a:endParaRPr>
                    </a:p>
                  </a:txBody>
                  <a:tcPr anchor="ctr">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t>125 s</a:t>
                      </a:r>
                      <a:endParaRPr kumimoji="1" lang="ja-JP" altLang="en-US" sz="2400" dirty="0"/>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9941924"/>
                  </a:ext>
                </a:extLst>
              </a:tr>
            </a:tbl>
          </a:graphicData>
        </a:graphic>
      </p:graphicFrame>
      <p:grpSp>
        <p:nvGrpSpPr>
          <p:cNvPr id="5" name="グループ化 4">
            <a:extLst>
              <a:ext uri="{FF2B5EF4-FFF2-40B4-BE49-F238E27FC236}">
                <a16:creationId xmlns:a16="http://schemas.microsoft.com/office/drawing/2014/main" id="{F8814EB8-19CF-4700-8EB5-A7B011FE2550}"/>
              </a:ext>
            </a:extLst>
          </p:cNvPr>
          <p:cNvGrpSpPr/>
          <p:nvPr/>
        </p:nvGrpSpPr>
        <p:grpSpPr>
          <a:xfrm>
            <a:off x="6744072" y="2528900"/>
            <a:ext cx="864096" cy="1401299"/>
            <a:chOff x="6270706" y="2361929"/>
            <a:chExt cx="864096" cy="1224136"/>
          </a:xfrm>
        </p:grpSpPr>
        <p:cxnSp>
          <p:nvCxnSpPr>
            <p:cNvPr id="7" name="直線矢印コネクタ 6"/>
            <p:cNvCxnSpPr/>
            <p:nvPr/>
          </p:nvCxnSpPr>
          <p:spPr>
            <a:xfrm flipH="1">
              <a:off x="6270706" y="2361929"/>
              <a:ext cx="864096" cy="1224136"/>
            </a:xfrm>
            <a:prstGeom prst="straightConnector1">
              <a:avLst/>
            </a:prstGeom>
            <a:ln>
              <a:solidFill>
                <a:srgbClr val="0000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rot="18070999">
              <a:off x="6418685" y="2586029"/>
              <a:ext cx="609428" cy="707886"/>
            </a:xfrm>
            <a:prstGeom prst="rect">
              <a:avLst/>
            </a:prstGeom>
            <a:noFill/>
          </p:spPr>
          <p:txBody>
            <a:bodyPr wrap="none" rtlCol="0">
              <a:spAutoFit/>
            </a:bodyPr>
            <a:lstStyle/>
            <a:p>
              <a:pPr algn="ctr"/>
              <a:r>
                <a:rPr lang="ja-JP" altLang="en-US" sz="2000" dirty="0">
                  <a:solidFill>
                    <a:srgbClr val="0000CC"/>
                  </a:solidFill>
                </a:rPr>
                <a:t>同等</a:t>
              </a:r>
              <a:br>
                <a:rPr lang="en-US" altLang="ja-JP" sz="2000" dirty="0">
                  <a:solidFill>
                    <a:srgbClr val="0000CC"/>
                  </a:solidFill>
                </a:rPr>
              </a:br>
              <a:r>
                <a:rPr lang="ja-JP" altLang="en-US" sz="2000" dirty="0">
                  <a:solidFill>
                    <a:srgbClr val="0000CC"/>
                  </a:solidFill>
                </a:rPr>
                <a:t>精度</a:t>
              </a:r>
            </a:p>
          </p:txBody>
        </p:sp>
      </p:grpSp>
      <p:sp>
        <p:nvSpPr>
          <p:cNvPr id="13" name="角丸四角形 12"/>
          <p:cNvSpPr/>
          <p:nvPr/>
        </p:nvSpPr>
        <p:spPr>
          <a:xfrm>
            <a:off x="2495601" y="5157192"/>
            <a:ext cx="7200800" cy="972108"/>
          </a:xfrm>
          <a:prstGeom prst="roundRect">
            <a:avLst>
              <a:gd name="adj" fmla="val 24639"/>
            </a:avLst>
          </a:prstGeom>
          <a:solidFill>
            <a:srgbClr val="4DFFC4"/>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z="2400" dirty="0">
                <a:latin typeface="ＭＳ Ｐゴシック" panose="020B0600070205080204" pitchFamily="50" charset="-128"/>
                <a:ea typeface="ＭＳ Ｐゴシック" panose="020B0600070205080204" pitchFamily="50" charset="-128"/>
              </a:rPr>
              <a:t>EDESFEM</a:t>
            </a:r>
            <a:r>
              <a:rPr lang="ja-JP" altLang="en-US" sz="24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が採用する</a:t>
            </a:r>
            <a:r>
              <a:rPr lang="en-US" altLang="ja-JP" sz="24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ES-FEM-T4</a:t>
            </a:r>
            <a:r>
              <a:rPr lang="ja-JP" altLang="en-US" sz="24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は</a:t>
            </a:r>
            <a:br>
              <a:rPr lang="en-US" altLang="ja-JP" sz="24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br>
            <a:r>
              <a:rPr lang="ja-JP" altLang="en-US" sz="24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標準</a:t>
            </a:r>
            <a:r>
              <a:rPr lang="en-US" altLang="ja-JP" sz="24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FEM</a:t>
            </a:r>
            <a:r>
              <a:rPr lang="ja-JP" altLang="en-US" sz="24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よりも遥かに効率的である．</a:t>
            </a:r>
            <a:endParaRPr lang="en-US" altLang="ja-JP" sz="24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1826832221"/>
      </p:ext>
    </p:extLst>
  </p:cSld>
  <p:clrMapOvr>
    <a:masterClrMapping/>
  </p:clrMapOvr>
  <mc:AlternateContent xmlns:mc="http://schemas.openxmlformats.org/markup-compatibility/2006">
    <mc:Choice xmlns:p14="http://schemas.microsoft.com/office/powerpoint/2010/main" Requires="p14">
      <p:transition p14:dur="10" advClick="0" advTm="12000">
        <p:random/>
      </p:transition>
    </mc:Choice>
    <mc:Fallback>
      <p:transition advClick="0" advTm="12000">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sz="3200" b="1" dirty="0">
                <a:effectLst>
                  <a:outerShdw blurRad="38100" dist="38100" dir="2700000" algn="tl">
                    <a:srgbClr val="000000">
                      <a:alpha val="43137"/>
                    </a:srgbClr>
                  </a:outerShdw>
                </a:effectLst>
                <a:latin typeface="Bookman Old Style" panose="02050604050505020204" pitchFamily="18" charset="0"/>
              </a:rPr>
              <a:t>EDESFEM</a:t>
            </a:r>
            <a:br>
              <a:rPr lang="en-US" altLang="ja-JP" sz="3200" b="1" dirty="0">
                <a:effectLst>
                  <a:outerShdw blurRad="38100" dist="38100" dir="2700000" algn="tl">
                    <a:srgbClr val="000000">
                      <a:alpha val="43137"/>
                    </a:srgbClr>
                  </a:outerShdw>
                </a:effectLst>
                <a:latin typeface="Bookman Old Style" panose="02050604050505020204" pitchFamily="18" charset="0"/>
              </a:rPr>
            </a:br>
            <a:r>
              <a:rPr lang="ja-JP" altLang="en-US" dirty="0"/>
              <a:t>検証解析例２</a:t>
            </a:r>
            <a:br>
              <a:rPr lang="en-US" altLang="ja-JP" dirty="0"/>
            </a:br>
            <a:br>
              <a:rPr lang="en-US" altLang="ja-JP" dirty="0"/>
            </a:br>
            <a:r>
              <a:rPr lang="ja-JP" altLang="en-US" dirty="0"/>
              <a:t>実ライン解析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19</a:t>
            </a:fld>
            <a:endParaRPr lang="ja-JP" altLang="en-US" dirty="0"/>
          </a:p>
        </p:txBody>
      </p:sp>
    </p:spTree>
    <p:extLst>
      <p:ext uri="{BB962C8B-B14F-4D97-AF65-F5344CB8AC3E}">
        <p14:creationId xmlns:p14="http://schemas.microsoft.com/office/powerpoint/2010/main" val="3715909708"/>
      </p:ext>
    </p:extLst>
  </p:cSld>
  <p:clrMapOvr>
    <a:masterClrMapping/>
  </p:clrMapOvr>
  <mc:AlternateContent xmlns:mc="http://schemas.openxmlformats.org/markup-compatibility/2006">
    <mc:Choice xmlns:p14="http://schemas.microsoft.com/office/powerpoint/2010/main" Requires="p14">
      <p:transition p14:dur="10" advClick="0" advTm="4000">
        <p:random/>
      </p:transition>
    </mc:Choice>
    <mc:Fallback>
      <p:transition advClick="0" advTm="400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nchor="t"/>
          <a:lstStyle/>
          <a:p>
            <a:endParaRPr lang="en-US" altLang="ja-JP" dirty="0"/>
          </a:p>
          <a:p>
            <a:endParaRPr lang="en-US" altLang="ja-JP" dirty="0"/>
          </a:p>
          <a:p>
            <a:endParaRPr lang="en-US" altLang="ja-JP" dirty="0"/>
          </a:p>
          <a:p>
            <a:endParaRPr lang="en-US" altLang="ja-JP" dirty="0"/>
          </a:p>
          <a:p>
            <a:endParaRPr lang="en-US" altLang="ja-JP" dirty="0"/>
          </a:p>
          <a:p>
            <a:pPr marL="0" indent="0">
              <a:buNone/>
            </a:pPr>
            <a:endParaRPr lang="en-US" altLang="ja-JP" sz="2000" dirty="0"/>
          </a:p>
          <a:p>
            <a:pPr marL="0" indent="0">
              <a:buNone/>
            </a:pPr>
            <a:endParaRPr lang="en-US" altLang="ja-JP" sz="2000" dirty="0"/>
          </a:p>
          <a:p>
            <a:pPr marL="0" indent="0">
              <a:buNone/>
            </a:pPr>
            <a:endParaRPr lang="en-US" altLang="ja-JP" sz="2000" dirty="0"/>
          </a:p>
          <a:p>
            <a:r>
              <a:rPr lang="ja-JP" altLang="en-US" sz="2400" dirty="0"/>
              <a:t>塗料溶液中に全没させた車体に</a:t>
            </a:r>
            <a:r>
              <a:rPr lang="ja-JP" altLang="en-US" sz="2400" dirty="0">
                <a:solidFill>
                  <a:srgbClr val="FF0000"/>
                </a:solidFill>
              </a:rPr>
              <a:t>直流電流</a:t>
            </a:r>
            <a:r>
              <a:rPr lang="ja-JP" altLang="en-US" sz="2400" dirty="0"/>
              <a:t>を流し，車体表面に塗膜を析出させる塗装法．</a:t>
            </a:r>
            <a:endParaRPr lang="en-US" altLang="ja-JP" sz="2400" dirty="0"/>
          </a:p>
          <a:p>
            <a:r>
              <a:rPr lang="ja-JP" altLang="en-US" sz="2400" dirty="0"/>
              <a:t>自動車車体を含む様々な金属製品を</a:t>
            </a:r>
            <a:r>
              <a:rPr lang="ja-JP" altLang="en-US" sz="2400" dirty="0">
                <a:solidFill>
                  <a:srgbClr val="C00000"/>
                </a:solidFill>
              </a:rPr>
              <a:t>腐食</a:t>
            </a:r>
            <a:r>
              <a:rPr lang="ja-JP" altLang="en-US" sz="2400" dirty="0"/>
              <a:t>から保護するための</a:t>
            </a:r>
            <a:r>
              <a:rPr lang="ja-JP" altLang="en-US" sz="2400" dirty="0">
                <a:solidFill>
                  <a:srgbClr val="7030A0"/>
                </a:solidFill>
              </a:rPr>
              <a:t>防食用下塗り工程</a:t>
            </a:r>
            <a:r>
              <a:rPr lang="ja-JP" altLang="en-US" sz="2400" dirty="0"/>
              <a:t>として幅広く利用されている．</a:t>
            </a:r>
            <a:endParaRPr lang="en-US" altLang="ja-JP" sz="2400" dirty="0"/>
          </a:p>
          <a:p>
            <a:r>
              <a:rPr lang="ja-JP" altLang="en-US" sz="2400" dirty="0">
                <a:solidFill>
                  <a:srgbClr val="008000"/>
                </a:solidFill>
              </a:rPr>
              <a:t>複雑形状</a:t>
            </a:r>
            <a:r>
              <a:rPr lang="ja-JP" altLang="en-US" sz="2400" dirty="0"/>
              <a:t>を持つ車体でも比較的均一な成膜が可能．</a:t>
            </a:r>
            <a:endParaRPr lang="en-US" altLang="ja-JP" sz="2400" dirty="0"/>
          </a:p>
        </p:txBody>
      </p:sp>
      <p:sp>
        <p:nvSpPr>
          <p:cNvPr id="2" name="タイトル 1"/>
          <p:cNvSpPr>
            <a:spLocks noGrp="1"/>
          </p:cNvSpPr>
          <p:nvPr>
            <p:ph type="title"/>
          </p:nvPr>
        </p:nvSpPr>
        <p:spPr/>
        <p:txBody>
          <a:bodyPr/>
          <a:lstStyle/>
          <a:p>
            <a:r>
              <a:rPr lang="ja-JP" altLang="en-US" dirty="0"/>
              <a:t>電着塗装とは？</a:t>
            </a:r>
            <a:endParaRPr kumimoji="1" lang="ja-JP" altLang="en-US" dirty="0"/>
          </a:p>
        </p:txBody>
      </p:sp>
      <p:sp>
        <p:nvSpPr>
          <p:cNvPr id="31" name="スライド番号プレースホルダー 30"/>
          <p:cNvSpPr>
            <a:spLocks noGrp="1"/>
          </p:cNvSpPr>
          <p:nvPr>
            <p:ph type="sldNum" sz="quarter" idx="4"/>
          </p:nvPr>
        </p:nvSpPr>
        <p:spPr/>
        <p:txBody>
          <a:bodyPr/>
          <a:lstStyle/>
          <a:p>
            <a:r>
              <a:rPr lang="en-US" altLang="ja-JP"/>
              <a:t>P. </a:t>
            </a:r>
            <a:fld id="{F8FDF831-B0A3-4B44-A20D-7581D5587101}" type="slidenum">
              <a:rPr lang="ja-JP" altLang="en-US" smtClean="0"/>
              <a:pPr/>
              <a:t>2</a:t>
            </a:fld>
            <a:endParaRPr lang="ja-JP" altLang="en-US" dirty="0"/>
          </a:p>
        </p:txBody>
      </p:sp>
      <p:pic>
        <p:nvPicPr>
          <p:cNvPr id="5" name="コンテンツ プレースホルダー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778432" y="683496"/>
            <a:ext cx="5145320" cy="3465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グループ化 6"/>
          <p:cNvGrpSpPr/>
          <p:nvPr/>
        </p:nvGrpSpPr>
        <p:grpSpPr>
          <a:xfrm>
            <a:off x="5944746" y="734028"/>
            <a:ext cx="5695870" cy="3523064"/>
            <a:chOff x="2838922" y="3272691"/>
            <a:chExt cx="4579751" cy="2586960"/>
          </a:xfrm>
        </p:grpSpPr>
        <p:pic>
          <p:nvPicPr>
            <p:cNvPr id="19" name="図 18"/>
            <p:cNvPicPr>
              <a:picLocks noChangeAspect="1"/>
            </p:cNvPicPr>
            <p:nvPr/>
          </p:nvPicPr>
          <p:blipFill>
            <a:blip r:embed="rId4"/>
            <a:stretch>
              <a:fillRect/>
            </a:stretch>
          </p:blipFill>
          <p:spPr>
            <a:xfrm>
              <a:off x="2838922" y="3754347"/>
              <a:ext cx="4579751" cy="2105304"/>
            </a:xfrm>
            <a:prstGeom prst="rect">
              <a:avLst/>
            </a:prstGeom>
          </p:spPr>
        </p:pic>
        <p:sp>
          <p:nvSpPr>
            <p:cNvPr id="20" name="平行四辺形 19"/>
            <p:cNvSpPr/>
            <p:nvPr/>
          </p:nvSpPr>
          <p:spPr>
            <a:xfrm flipH="1">
              <a:off x="3181346" y="4352925"/>
              <a:ext cx="552453" cy="1231310"/>
            </a:xfrm>
            <a:prstGeom prst="parallelogram">
              <a:avLst>
                <a:gd name="adj" fmla="val 35652"/>
              </a:avLst>
            </a:prstGeom>
            <a:solidFill>
              <a:schemeClr val="bg1"/>
            </a:solidFill>
            <a:ln w="15875">
              <a:solidFill>
                <a:schemeClr val="tx1"/>
              </a:solid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 name="直線コネクタ 20"/>
            <p:cNvCxnSpPr/>
            <p:nvPr/>
          </p:nvCxnSpPr>
          <p:spPr>
            <a:xfrm flipH="1" flipV="1">
              <a:off x="3343277" y="3559130"/>
              <a:ext cx="1" cy="79379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H="1">
              <a:off x="3347406" y="3570852"/>
              <a:ext cx="82867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V="1">
              <a:off x="5142042" y="3559130"/>
              <a:ext cx="0" cy="106049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H="1">
              <a:off x="4317496" y="3570852"/>
              <a:ext cx="82867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H="1" flipV="1">
              <a:off x="4176080" y="3382548"/>
              <a:ext cx="1" cy="37660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flipH="1" flipV="1">
              <a:off x="4317494" y="3447010"/>
              <a:ext cx="1" cy="24768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テキスト ボックス 26"/>
                <p:cNvSpPr txBox="1"/>
                <p:nvPr/>
              </p:nvSpPr>
              <p:spPr>
                <a:xfrm>
                  <a:off x="3886903" y="3272691"/>
                  <a:ext cx="283938" cy="2937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2000" b="1" i="0" smtClean="0">
                            <a:latin typeface="Cambria Math" panose="02040503050406030204" pitchFamily="18" charset="0"/>
                          </a:rPr>
                          <m:t>+</m:t>
                        </m:r>
                      </m:oMath>
                    </m:oMathPara>
                  </a14:m>
                  <a:endParaRPr lang="ja-JP" altLang="en-US" sz="2000" b="1" dirty="0"/>
                </a:p>
              </p:txBody>
            </p:sp>
          </mc:Choice>
          <mc:Fallback xmlns="">
            <p:sp>
              <p:nvSpPr>
                <p:cNvPr id="27" name="テキスト ボックス 26"/>
                <p:cNvSpPr txBox="1">
                  <a:spLocks noRot="1" noChangeAspect="1" noMove="1" noResize="1" noEditPoints="1" noAdjustHandles="1" noChangeArrowheads="1" noChangeShapeType="1" noTextEdit="1"/>
                </p:cNvSpPr>
                <p:nvPr/>
              </p:nvSpPr>
              <p:spPr>
                <a:xfrm>
                  <a:off x="3886903" y="3272691"/>
                  <a:ext cx="283938" cy="293798"/>
                </a:xfrm>
                <a:prstGeom prst="rect">
                  <a:avLst/>
                </a:prstGeom>
                <a:blipFill>
                  <a:blip r:embed="rId5"/>
                  <a:stretch>
                    <a:fillRect r="-344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8" name="テキスト ボックス 27"/>
                <p:cNvSpPr txBox="1"/>
                <p:nvPr/>
              </p:nvSpPr>
              <p:spPr>
                <a:xfrm>
                  <a:off x="4321137" y="3272691"/>
                  <a:ext cx="283938" cy="2937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sz="2000" b="1" i="0" smtClean="0">
                            <a:latin typeface="Cambria Math" panose="02040503050406030204" pitchFamily="18" charset="0"/>
                          </a:rPr>
                          <m:t>−</m:t>
                        </m:r>
                      </m:oMath>
                    </m:oMathPara>
                  </a14:m>
                  <a:endParaRPr lang="en-US" altLang="ja-JP" sz="2000" b="1" dirty="0"/>
                </a:p>
              </p:txBody>
            </p:sp>
          </mc:Choice>
          <mc:Fallback xmlns="">
            <p:sp>
              <p:nvSpPr>
                <p:cNvPr id="28" name="テキスト ボックス 27"/>
                <p:cNvSpPr txBox="1">
                  <a:spLocks noRot="1" noChangeAspect="1" noMove="1" noResize="1" noEditPoints="1" noAdjustHandles="1" noChangeArrowheads="1" noChangeShapeType="1" noTextEdit="1"/>
                </p:cNvSpPr>
                <p:nvPr/>
              </p:nvSpPr>
              <p:spPr>
                <a:xfrm>
                  <a:off x="4321137" y="3272691"/>
                  <a:ext cx="283938" cy="293798"/>
                </a:xfrm>
                <a:prstGeom prst="rect">
                  <a:avLst/>
                </a:prstGeom>
                <a:blipFill>
                  <a:blip r:embed="rId6"/>
                  <a:stretch>
                    <a:fillRect/>
                  </a:stretch>
                </a:blipFill>
              </p:spPr>
              <p:txBody>
                <a:bodyPr/>
                <a:lstStyle/>
                <a:p>
                  <a:r>
                    <a:rPr lang="ja-JP" altLang="en-US">
                      <a:noFill/>
                    </a:rPr>
                    <a:t> </a:t>
                  </a:r>
                </a:p>
              </p:txBody>
            </p:sp>
          </mc:Fallback>
        </mc:AlternateContent>
        <p:sp>
          <p:nvSpPr>
            <p:cNvPr id="29" name="テキスト ボックス 28"/>
            <p:cNvSpPr txBox="1"/>
            <p:nvPr/>
          </p:nvSpPr>
          <p:spPr>
            <a:xfrm>
              <a:off x="4556600" y="4901079"/>
              <a:ext cx="1125137" cy="271198"/>
            </a:xfrm>
            <a:prstGeom prst="rect">
              <a:avLst/>
            </a:prstGeom>
            <a:noFill/>
          </p:spPr>
          <p:txBody>
            <a:bodyPr wrap="square" rtlCol="0">
              <a:spAutoFit/>
            </a:bodyPr>
            <a:lstStyle/>
            <a:p>
              <a:pPr algn="ctr"/>
              <a:r>
                <a:rPr kumimoji="1" lang="en-US" altLang="ja-JP" b="1" dirty="0">
                  <a:latin typeface="Century" panose="02040604050505020304" pitchFamily="18" charset="0"/>
                  <a:ea typeface="HGPｺﾞｼｯｸM" panose="020B0600000000000000" pitchFamily="50" charset="-128"/>
                </a:rPr>
                <a:t>Cathode</a:t>
              </a:r>
              <a:endParaRPr kumimoji="1" lang="ja-JP" altLang="en-US" b="1" dirty="0">
                <a:latin typeface="Century" panose="02040604050505020304" pitchFamily="18" charset="0"/>
                <a:ea typeface="HGPｺﾞｼｯｸM" panose="020B0600000000000000" pitchFamily="50" charset="-128"/>
              </a:endParaRPr>
            </a:p>
          </p:txBody>
        </p:sp>
        <p:sp>
          <p:nvSpPr>
            <p:cNvPr id="30" name="テキスト ボックス 29"/>
            <p:cNvSpPr txBox="1"/>
            <p:nvPr/>
          </p:nvSpPr>
          <p:spPr>
            <a:xfrm rot="21086672">
              <a:off x="3218063" y="4713816"/>
              <a:ext cx="461665" cy="798026"/>
            </a:xfrm>
            <a:prstGeom prst="rect">
              <a:avLst/>
            </a:prstGeom>
            <a:noFill/>
          </p:spPr>
          <p:txBody>
            <a:bodyPr vert="eaVert" wrap="square" rtlCol="0">
              <a:spAutoFit/>
              <a:scene3d>
                <a:camera prst="orthographicFront">
                  <a:rot lat="0" lon="0" rev="0"/>
                </a:camera>
                <a:lightRig rig="threePt" dir="t"/>
              </a:scene3d>
            </a:bodyPr>
            <a:lstStyle/>
            <a:p>
              <a:r>
                <a:rPr lang="en-US" altLang="ja-JP" b="1" dirty="0">
                  <a:latin typeface="Century" panose="02040604050505020304" pitchFamily="18" charset="0"/>
                  <a:ea typeface="HGPｺﾞｼｯｸM" panose="020B0600000000000000" pitchFamily="50" charset="-128"/>
                </a:rPr>
                <a:t>Anode</a:t>
              </a:r>
              <a:endParaRPr kumimoji="1" lang="ja-JP" altLang="en-US" b="1" dirty="0">
                <a:latin typeface="Century" panose="02040604050505020304" pitchFamily="18" charset="0"/>
                <a:ea typeface="HGPｺﾞｼｯｸM" panose="020B0600000000000000" pitchFamily="50" charset="-128"/>
              </a:endParaRPr>
            </a:p>
          </p:txBody>
        </p:sp>
      </p:grpSp>
      <p:sp>
        <p:nvSpPr>
          <p:cNvPr id="18" name="テキスト ボックス 17"/>
          <p:cNvSpPr txBox="1"/>
          <p:nvPr/>
        </p:nvSpPr>
        <p:spPr>
          <a:xfrm>
            <a:off x="10010527" y="2272682"/>
            <a:ext cx="1001527" cy="400110"/>
          </a:xfrm>
          <a:prstGeom prst="rect">
            <a:avLst/>
          </a:prstGeom>
          <a:noFill/>
        </p:spPr>
        <p:txBody>
          <a:bodyPr wrap="square" rtlCol="0">
            <a:spAutoFit/>
          </a:bodyPr>
          <a:lstStyle/>
          <a:p>
            <a:pPr algn="ctr"/>
            <a:r>
              <a:rPr lang="en-US" altLang="ja-JP" sz="2000" dirty="0">
                <a:latin typeface="Century" panose="02040604050505020304" pitchFamily="18" charset="0"/>
              </a:rPr>
              <a:t>Paint</a:t>
            </a:r>
            <a:endParaRPr kumimoji="1" lang="ja-JP" altLang="en-US" dirty="0"/>
          </a:p>
        </p:txBody>
      </p:sp>
      <p:grpSp>
        <p:nvGrpSpPr>
          <p:cNvPr id="4" name="グループ化 3">
            <a:extLst>
              <a:ext uri="{FF2B5EF4-FFF2-40B4-BE49-F238E27FC236}">
                <a16:creationId xmlns:a16="http://schemas.microsoft.com/office/drawing/2014/main" id="{7611D78C-CA20-46C7-AA15-5E7D42AEF583}"/>
              </a:ext>
            </a:extLst>
          </p:cNvPr>
          <p:cNvGrpSpPr/>
          <p:nvPr/>
        </p:nvGrpSpPr>
        <p:grpSpPr>
          <a:xfrm>
            <a:off x="7248128" y="2312876"/>
            <a:ext cx="350295" cy="369332"/>
            <a:chOff x="5380320" y="2199353"/>
            <a:chExt cx="350295" cy="369332"/>
          </a:xfrm>
        </p:grpSpPr>
        <p:sp>
          <p:nvSpPr>
            <p:cNvPr id="13" name="楕円 12"/>
            <p:cNvSpPr/>
            <p:nvPr/>
          </p:nvSpPr>
          <p:spPr>
            <a:xfrm>
              <a:off x="5387069" y="2225113"/>
              <a:ext cx="317812" cy="317812"/>
            </a:xfrm>
            <a:prstGeom prst="ellipse">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5380320" y="2199353"/>
              <a:ext cx="350295" cy="369332"/>
            </a:xfrm>
            <a:prstGeom prst="rect">
              <a:avLst/>
            </a:prstGeom>
            <a:noFill/>
          </p:spPr>
          <p:txBody>
            <a:bodyPr wrap="square" rtlCol="0">
              <a:spAutoFit/>
            </a:bodyPr>
            <a:lstStyle/>
            <a:p>
              <a:pPr algn="ctr"/>
              <a:r>
                <a:rPr kumimoji="1" lang="ja-JP" altLang="en-US" dirty="0"/>
                <a:t>＋</a:t>
              </a:r>
            </a:p>
          </p:txBody>
        </p:sp>
      </p:grpSp>
      <p:cxnSp>
        <p:nvCxnSpPr>
          <p:cNvPr id="11" name="直線矢印コネクタ 10"/>
          <p:cNvCxnSpPr/>
          <p:nvPr/>
        </p:nvCxnSpPr>
        <p:spPr>
          <a:xfrm>
            <a:off x="7484294" y="2635738"/>
            <a:ext cx="182255" cy="26723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H="1">
            <a:off x="9295415" y="2325871"/>
            <a:ext cx="343136" cy="20302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3676412" y="3902859"/>
            <a:ext cx="2240716" cy="246221"/>
          </a:xfrm>
          <a:prstGeom prst="rect">
            <a:avLst/>
          </a:prstGeom>
        </p:spPr>
        <p:txBody>
          <a:bodyPr wrap="square" lIns="0" tIns="0" rIns="0" bIns="0">
            <a:spAutoFit/>
          </a:bodyPr>
          <a:lstStyle/>
          <a:p>
            <a:pPr algn="ctr"/>
            <a:r>
              <a:rPr lang="en-US" altLang="ja-JP" sz="1600" dirty="0">
                <a:solidFill>
                  <a:srgbClr val="000000"/>
                </a:solidFill>
              </a:rPr>
              <a:t>http://n-link.nissan.co.jp/</a:t>
            </a:r>
          </a:p>
        </p:txBody>
      </p:sp>
      <p:grpSp>
        <p:nvGrpSpPr>
          <p:cNvPr id="33" name="グループ化 32">
            <a:extLst>
              <a:ext uri="{FF2B5EF4-FFF2-40B4-BE49-F238E27FC236}">
                <a16:creationId xmlns:a16="http://schemas.microsoft.com/office/drawing/2014/main" id="{FEC50B59-2240-4968-993A-EBC034431753}"/>
              </a:ext>
            </a:extLst>
          </p:cNvPr>
          <p:cNvGrpSpPr/>
          <p:nvPr/>
        </p:nvGrpSpPr>
        <p:grpSpPr>
          <a:xfrm>
            <a:off x="9634137" y="2058048"/>
            <a:ext cx="350295" cy="369332"/>
            <a:chOff x="5380320" y="2199353"/>
            <a:chExt cx="350295" cy="369332"/>
          </a:xfrm>
        </p:grpSpPr>
        <p:sp>
          <p:nvSpPr>
            <p:cNvPr id="34" name="楕円 33">
              <a:extLst>
                <a:ext uri="{FF2B5EF4-FFF2-40B4-BE49-F238E27FC236}">
                  <a16:creationId xmlns:a16="http://schemas.microsoft.com/office/drawing/2014/main" id="{CEC7C275-856D-4659-9EB0-8EB9DDB68CD8}"/>
                </a:ext>
              </a:extLst>
            </p:cNvPr>
            <p:cNvSpPr/>
            <p:nvPr/>
          </p:nvSpPr>
          <p:spPr>
            <a:xfrm>
              <a:off x="5387069" y="2225113"/>
              <a:ext cx="317812" cy="317812"/>
            </a:xfrm>
            <a:prstGeom prst="ellipse">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a:extLst>
                <a:ext uri="{FF2B5EF4-FFF2-40B4-BE49-F238E27FC236}">
                  <a16:creationId xmlns:a16="http://schemas.microsoft.com/office/drawing/2014/main" id="{21391903-8080-4F23-B04B-FB8AE19FFDAF}"/>
                </a:ext>
              </a:extLst>
            </p:cNvPr>
            <p:cNvSpPr txBox="1"/>
            <p:nvPr/>
          </p:nvSpPr>
          <p:spPr>
            <a:xfrm>
              <a:off x="5380320" y="2199353"/>
              <a:ext cx="350295" cy="369332"/>
            </a:xfrm>
            <a:prstGeom prst="rect">
              <a:avLst/>
            </a:prstGeom>
            <a:noFill/>
          </p:spPr>
          <p:txBody>
            <a:bodyPr wrap="square" rtlCol="0">
              <a:spAutoFit/>
            </a:bodyPr>
            <a:lstStyle/>
            <a:p>
              <a:pPr algn="ctr"/>
              <a:r>
                <a:rPr kumimoji="1" lang="ja-JP" altLang="en-US" dirty="0"/>
                <a:t>＋</a:t>
              </a:r>
            </a:p>
          </p:txBody>
        </p:sp>
      </p:grpSp>
    </p:spTree>
    <p:extLst>
      <p:ext uri="{BB962C8B-B14F-4D97-AF65-F5344CB8AC3E}">
        <p14:creationId xmlns:p14="http://schemas.microsoft.com/office/powerpoint/2010/main" val="1049369867"/>
      </p:ext>
    </p:extLst>
  </p:cSld>
  <p:clrMapOvr>
    <a:masterClrMapping/>
  </p:clrMapOvr>
  <mc:AlternateContent xmlns:mc="http://schemas.openxmlformats.org/markup-compatibility/2006">
    <mc:Choice xmlns:p14="http://schemas.microsoft.com/office/powerpoint/2010/main" Requires="p14">
      <p:transition p14:dur="10" advClick="0" advTm="12000">
        <p:random/>
      </p:transition>
    </mc:Choice>
    <mc:Fallback>
      <p:transition advClick="0" advTm="12000">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17E057-E8AC-43A2-A058-5FB4B8C2E9B3}"/>
              </a:ext>
            </a:extLst>
          </p:cNvPr>
          <p:cNvSpPr>
            <a:spLocks noGrp="1"/>
          </p:cNvSpPr>
          <p:nvPr>
            <p:ph type="title"/>
          </p:nvPr>
        </p:nvSpPr>
        <p:spPr/>
        <p:txBody>
          <a:bodyPr/>
          <a:lstStyle/>
          <a:p>
            <a:r>
              <a:rPr kumimoji="1" lang="ja-JP" altLang="en-US" dirty="0"/>
              <a:t>実ライン解析</a:t>
            </a:r>
          </a:p>
        </p:txBody>
      </p:sp>
      <p:sp>
        <p:nvSpPr>
          <p:cNvPr id="4" name="スライド番号プレースホルダー 3">
            <a:extLst>
              <a:ext uri="{FF2B5EF4-FFF2-40B4-BE49-F238E27FC236}">
                <a16:creationId xmlns:a16="http://schemas.microsoft.com/office/drawing/2014/main" id="{A247506F-48B8-4149-9306-E57A27F6103C}"/>
              </a:ext>
            </a:extLst>
          </p:cNvPr>
          <p:cNvSpPr>
            <a:spLocks noGrp="1"/>
          </p:cNvSpPr>
          <p:nvPr>
            <p:ph type="sldNum" sz="quarter" idx="4"/>
          </p:nvPr>
        </p:nvSpPr>
        <p:spPr/>
        <p:txBody>
          <a:bodyPr/>
          <a:lstStyle/>
          <a:p>
            <a:r>
              <a:rPr lang="en-US" altLang="ja-JP"/>
              <a:t>P. </a:t>
            </a:r>
            <a:fld id="{F8FDF831-B0A3-4B44-A20D-7581D5587101}" type="slidenum">
              <a:rPr lang="ja-JP" altLang="en-US" smtClean="0"/>
              <a:pPr/>
              <a:t>20</a:t>
            </a:fld>
            <a:endParaRPr lang="ja-JP" altLang="en-US" dirty="0"/>
          </a:p>
        </p:txBody>
      </p:sp>
      <p:pic>
        <p:nvPicPr>
          <p:cNvPr id="9" name="output">
            <a:hlinkClick r:id="" action="ppaction://media"/>
            <a:extLst>
              <a:ext uri="{FF2B5EF4-FFF2-40B4-BE49-F238E27FC236}">
                <a16:creationId xmlns:a16="http://schemas.microsoft.com/office/drawing/2014/main" id="{7019F743-FECB-435B-811A-A91EC1C9FF4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7616" b="18861"/>
          <a:stretch>
            <a:fillRect/>
          </a:stretch>
        </p:blipFill>
        <p:spPr>
          <a:xfrm>
            <a:off x="917245" y="656696"/>
            <a:ext cx="10327327" cy="3456380"/>
          </a:xfrm>
          <a:prstGeom prst="rect">
            <a:avLst/>
          </a:prstGeom>
        </p:spPr>
      </p:pic>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D722DEDC-37DC-47A9-A604-48647E20B7CC}"/>
                  </a:ext>
                </a:extLst>
              </p:cNvPr>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概要</a:t>
                </a:r>
                <a:endParaRPr kumimoji="1" lang="en-US" altLang="ja-JP" b="1" i="1" u="sng" dirty="0">
                  <a:effectLst>
                    <a:outerShdw blurRad="38100" dist="38100" dir="2700000" algn="tl">
                      <a:srgbClr val="000000">
                        <a:alpha val="43137"/>
                      </a:srgbClr>
                    </a:outerShdw>
                  </a:effectLst>
                </a:endParaRPr>
              </a:p>
              <a:p>
                <a:endParaRPr lang="en-US" altLang="ja-JP" b="1" i="1" u="sng" dirty="0">
                  <a:effectLst>
                    <a:outerShdw blurRad="38100" dist="38100" dir="2700000" algn="tl">
                      <a:srgbClr val="000000">
                        <a:alpha val="43137"/>
                      </a:srgbClr>
                    </a:outerShdw>
                  </a:effectLst>
                </a:endParaRPr>
              </a:p>
              <a:p>
                <a:endParaRPr kumimoji="1" lang="en-US" altLang="ja-JP" b="1" i="1" u="sng" dirty="0">
                  <a:effectLst>
                    <a:outerShdw blurRad="38100" dist="38100" dir="2700000" algn="tl">
                      <a:srgbClr val="000000">
                        <a:alpha val="43137"/>
                      </a:srgbClr>
                    </a:outerShdw>
                  </a:effectLst>
                </a:endParaRPr>
              </a:p>
              <a:p>
                <a:endParaRPr lang="en-US" altLang="ja-JP" b="1" i="1" u="sng" dirty="0">
                  <a:effectLst>
                    <a:outerShdw blurRad="38100" dist="38100" dir="2700000" algn="tl">
                      <a:srgbClr val="000000">
                        <a:alpha val="43137"/>
                      </a:srgbClr>
                    </a:outerShdw>
                  </a:effectLst>
                </a:endParaRPr>
              </a:p>
              <a:p>
                <a:endParaRPr kumimoji="1" lang="en-US" altLang="ja-JP" b="1" i="1" u="sng" dirty="0">
                  <a:effectLst>
                    <a:outerShdw blurRad="38100" dist="38100" dir="2700000" algn="tl">
                      <a:srgbClr val="000000">
                        <a:alpha val="43137"/>
                      </a:srgbClr>
                    </a:outerShdw>
                  </a:effectLst>
                </a:endParaRPr>
              </a:p>
              <a:p>
                <a:endParaRPr lang="en-US" altLang="ja-JP" sz="3200" b="1" i="1" u="sng" dirty="0">
                  <a:effectLst>
                    <a:outerShdw blurRad="38100" dist="38100" dir="2700000" algn="tl">
                      <a:srgbClr val="000000">
                        <a:alpha val="43137"/>
                      </a:srgbClr>
                    </a:outerShdw>
                  </a:effectLst>
                </a:endParaRPr>
              </a:p>
              <a:p>
                <a:endParaRPr lang="en-US" altLang="ja-JP" sz="3200" b="1" i="1" u="sng" dirty="0">
                  <a:effectLst>
                    <a:outerShdw blurRad="38100" dist="38100" dir="2700000" algn="tl">
                      <a:srgbClr val="000000">
                        <a:alpha val="43137"/>
                      </a:srgbClr>
                    </a:outerShdw>
                  </a:effectLst>
                </a:endParaRPr>
              </a:p>
              <a:p>
                <a:r>
                  <a:rPr lang="ja-JP" altLang="en-US" sz="2400" dirty="0"/>
                  <a:t>電着槽および車体の右半分のみを考慮した面対称の解析．</a:t>
                </a:r>
                <a:endParaRPr lang="en-US" altLang="ja-JP" sz="2400" dirty="0"/>
              </a:p>
              <a:p>
                <a:r>
                  <a:rPr lang="ja-JP" altLang="en-US" sz="2400" dirty="0"/>
                  <a:t>槽・車体・電極の形状および車体の移動を全て再現．</a:t>
                </a:r>
                <a:endParaRPr lang="en-US" altLang="ja-JP" sz="2400" dirty="0"/>
              </a:p>
              <a:p>
                <a:r>
                  <a:rPr lang="en-US" altLang="ja-JP" sz="2400" dirty="0"/>
                  <a:t>300</a:t>
                </a:r>
                <a:r>
                  <a:rPr lang="ja-JP" altLang="en-US" sz="2400" dirty="0"/>
                  <a:t>秒間の現象を約</a:t>
                </a:r>
                <a:r>
                  <a:rPr lang="en-US" altLang="ja-JP" sz="2400" dirty="0"/>
                  <a:t>1000</a:t>
                </a:r>
                <a:r>
                  <a:rPr lang="ja-JP" altLang="en-US" sz="2400" dirty="0"/>
                  <a:t>時間ステップで解析（平均時間増分</a:t>
                </a:r>
                <a14:m>
                  <m:oMath xmlns:m="http://schemas.openxmlformats.org/officeDocument/2006/math">
                    <m:r>
                      <m:rPr>
                        <m:sty m:val="p"/>
                      </m:rPr>
                      <a:rPr kumimoji="0" lang="en-US" altLang="ja-JP" sz="2400" smtClean="0">
                        <a:latin typeface="Cambria Math" panose="02040503050406030204" pitchFamily="18" charset="0"/>
                      </a:rPr>
                      <m:t>Δ</m:t>
                    </m:r>
                    <m:r>
                      <a:rPr kumimoji="0" lang="en-US" altLang="ja-JP" sz="2400" i="1">
                        <a:latin typeface="Cambria Math" panose="02040503050406030204" pitchFamily="18" charset="0"/>
                      </a:rPr>
                      <m:t>𝑡</m:t>
                    </m:r>
                    <m:r>
                      <a:rPr kumimoji="0" lang="en-US" altLang="ja-JP" sz="2400" i="1">
                        <a:latin typeface="Cambria Math" panose="02040503050406030204" pitchFamily="18" charset="0"/>
                      </a:rPr>
                      <m:t>=0.3</m:t>
                    </m:r>
                  </m:oMath>
                </a14:m>
                <a:r>
                  <a:rPr lang="ja-JP" altLang="en-US" sz="2400" dirty="0"/>
                  <a:t>秒）．</a:t>
                </a:r>
                <a:endParaRPr lang="en-US" altLang="ja-JP" sz="2400" dirty="0"/>
              </a:p>
              <a:p>
                <a:r>
                  <a:rPr lang="ja-JP" altLang="en-US" sz="2400" b="1" dirty="0"/>
                  <a:t>密度の異なる３種類のメッシュ</a:t>
                </a:r>
                <a:r>
                  <a:rPr lang="ja-JP" altLang="en-US" sz="2400" dirty="0"/>
                  <a:t>を用意し，標準</a:t>
                </a:r>
                <a:r>
                  <a:rPr lang="en-US" altLang="ja-JP" sz="2400" dirty="0"/>
                  <a:t>FEM(FEM-T4)</a:t>
                </a:r>
                <a:r>
                  <a:rPr lang="ja-JP" altLang="en-US" sz="2400" dirty="0"/>
                  <a:t>と</a:t>
                </a:r>
                <a:r>
                  <a:rPr lang="en-US" altLang="ja-JP" sz="2400" dirty="0"/>
                  <a:t>EDESFEM(ES-FEM-T4)</a:t>
                </a:r>
                <a:r>
                  <a:rPr lang="ja-JP" altLang="en-US" sz="2400" dirty="0"/>
                  <a:t>で精度を比較．</a:t>
                </a:r>
                <a:endParaRPr lang="en-US" altLang="ja-JP" sz="2400" b="1" dirty="0">
                  <a:solidFill>
                    <a:srgbClr val="FF0000"/>
                  </a:solidFill>
                </a:endParaRPr>
              </a:p>
            </p:txBody>
          </p:sp>
        </mc:Choice>
        <mc:Fallback xmlns="">
          <p:sp>
            <p:nvSpPr>
              <p:cNvPr id="3" name="コンテンツ プレースホルダー 2">
                <a:extLst>
                  <a:ext uri="{FF2B5EF4-FFF2-40B4-BE49-F238E27FC236}">
                    <a16:creationId xmlns:a16="http://schemas.microsoft.com/office/drawing/2014/main" id="{D722DEDC-37DC-47A9-A604-48647E20B7CC}"/>
                  </a:ext>
                </a:extLst>
              </p:cNvPr>
              <p:cNvSpPr>
                <a:spLocks noGrp="1" noRot="1" noChangeAspect="1" noMove="1" noResize="1" noEditPoints="1" noAdjustHandles="1" noChangeArrowheads="1" noChangeShapeType="1" noTextEdit="1"/>
              </p:cNvSpPr>
              <p:nvPr>
                <p:ph idx="1"/>
              </p:nvPr>
            </p:nvSpPr>
            <p:spPr>
              <a:blipFill>
                <a:blip r:embed="rId6"/>
                <a:stretch>
                  <a:fillRect l="-1958" t="-2006" r="-1111" b="-3168"/>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804029459"/>
      </p:ext>
    </p:extLst>
  </p:cSld>
  <p:clrMapOvr>
    <a:masterClrMapping/>
  </p:clrMapOvr>
  <mc:AlternateContent xmlns:mc="http://schemas.openxmlformats.org/markup-compatibility/2006">
    <mc:Choice xmlns:p14="http://schemas.microsoft.com/office/powerpoint/2010/main" Requires="p14">
      <p:transition p14:dur="10" advClick="0" advTm="12000">
        <p:random/>
      </p:transition>
    </mc:Choice>
    <mc:Fallback>
      <p:transition advClick="0" advTm="1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3E0AE92-08EC-2B0D-F43C-C0392EE2B090}"/>
              </a:ext>
            </a:extLst>
          </p:cNvPr>
          <p:cNvSpPr>
            <a:spLocks noGrp="1"/>
          </p:cNvSpPr>
          <p:nvPr>
            <p:ph idx="1"/>
          </p:nvPr>
        </p:nvSpPr>
        <p:spPr/>
        <p:txBody>
          <a:bodyPr/>
          <a:lstStyle/>
          <a:p>
            <a:pPr marL="0" indent="0">
              <a:buNone/>
            </a:pPr>
            <a:r>
              <a:rPr lang="en-US" altLang="ja-JP" b="1" i="1" u="sng" kern="0" dirty="0">
                <a:solidFill>
                  <a:srgbClr val="0000CC"/>
                </a:solidFill>
                <a:effectLst>
                  <a:outerShdw blurRad="38100" dist="38100" dir="2700000" algn="tl">
                    <a:srgbClr val="000000">
                      <a:alpha val="43137"/>
                    </a:srgbClr>
                  </a:outerShdw>
                </a:effectLst>
                <a:cs typeface="Calibri" panose="020F0502020204030204" pitchFamily="34" charset="0"/>
              </a:rPr>
              <a:t>10M</a:t>
            </a:r>
            <a:r>
              <a:rPr lang="ja-JP" altLang="en-US" b="1" i="1" u="sng" kern="0" dirty="0">
                <a:solidFill>
                  <a:srgbClr val="0000CC"/>
                </a:solidFill>
                <a:effectLst>
                  <a:outerShdw blurRad="38100" dist="38100" dir="2700000" algn="tl">
                    <a:srgbClr val="000000">
                      <a:alpha val="43137"/>
                    </a:srgbClr>
                  </a:outerShdw>
                </a:effectLst>
                <a:cs typeface="Calibri" panose="020F0502020204030204" pitchFamily="34" charset="0"/>
              </a:rPr>
              <a:t>要素</a:t>
            </a:r>
            <a:r>
              <a:rPr lang="ja-JP" altLang="en-US" b="1" i="1" u="sng"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の車体周辺メッシュ</a:t>
            </a:r>
            <a:endParaRPr lang="en-US" altLang="ja-JP" b="1" i="1" u="sng"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r>
              <a:rPr lang="ja-JP" altLang="en-US" dirty="0"/>
              <a:t>鋼板間の狭い隙間に多数の電着穴があることが確認できる．</a:t>
            </a:r>
            <a:endParaRPr kumimoji="1" lang="ja-JP" altLang="en-US" dirty="0"/>
          </a:p>
        </p:txBody>
      </p:sp>
      <p:sp>
        <p:nvSpPr>
          <p:cNvPr id="3" name="タイトル 2">
            <a:extLst>
              <a:ext uri="{FF2B5EF4-FFF2-40B4-BE49-F238E27FC236}">
                <a16:creationId xmlns:a16="http://schemas.microsoft.com/office/drawing/2014/main" id="{2BC67705-9D60-68F6-3E67-C59BBE7CA26E}"/>
              </a:ext>
            </a:extLst>
          </p:cNvPr>
          <p:cNvSpPr>
            <a:spLocks noGrp="1"/>
          </p:cNvSpPr>
          <p:nvPr>
            <p:ph type="title"/>
          </p:nvPr>
        </p:nvSpPr>
        <p:spPr/>
        <p:txBody>
          <a:bodyPr/>
          <a:lstStyle/>
          <a:p>
            <a:r>
              <a:rPr lang="ja-JP" altLang="en-US" dirty="0"/>
              <a:t>実ライン解析</a:t>
            </a:r>
            <a:endParaRPr kumimoji="1" lang="ja-JP" altLang="en-US" dirty="0"/>
          </a:p>
        </p:txBody>
      </p:sp>
      <p:sp>
        <p:nvSpPr>
          <p:cNvPr id="4" name="スライド番号プレースホルダー 3">
            <a:extLst>
              <a:ext uri="{FF2B5EF4-FFF2-40B4-BE49-F238E27FC236}">
                <a16:creationId xmlns:a16="http://schemas.microsoft.com/office/drawing/2014/main" id="{31931B3E-F391-2CDC-15CD-2E6F150E9A76}"/>
              </a:ext>
            </a:extLst>
          </p:cNvPr>
          <p:cNvSpPr>
            <a:spLocks noGrp="1"/>
          </p:cNvSpPr>
          <p:nvPr>
            <p:ph type="sldNum" sz="quarter" idx="4"/>
          </p:nvPr>
        </p:nvSpPr>
        <p:spPr/>
        <p:txBody>
          <a:bodyPr/>
          <a:lstStyle/>
          <a:p>
            <a:r>
              <a:rPr lang="en-US" altLang="ja-JP"/>
              <a:t>P. </a:t>
            </a:r>
            <a:fld id="{F8FDF831-B0A3-4B44-A20D-7581D5587101}" type="slidenum">
              <a:rPr lang="ja-JP" altLang="en-US" smtClean="0"/>
              <a:pPr/>
              <a:t>21</a:t>
            </a:fld>
            <a:endParaRPr lang="ja-JP" altLang="en-US" dirty="0"/>
          </a:p>
        </p:txBody>
      </p:sp>
      <p:pic>
        <p:nvPicPr>
          <p:cNvPr id="5" name="図 4">
            <a:extLst>
              <a:ext uri="{FF2B5EF4-FFF2-40B4-BE49-F238E27FC236}">
                <a16:creationId xmlns:a16="http://schemas.microsoft.com/office/drawing/2014/main" id="{5260C1B1-E483-DD5C-22C1-FFBF3F0D96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69068" y="1173832"/>
            <a:ext cx="11853863" cy="4343400"/>
          </a:xfrm>
          <a:prstGeom prst="rect">
            <a:avLst/>
          </a:prstGeom>
        </p:spPr>
      </p:pic>
      <p:sp>
        <p:nvSpPr>
          <p:cNvPr id="6" name="テキスト ボックス 5">
            <a:extLst>
              <a:ext uri="{FF2B5EF4-FFF2-40B4-BE49-F238E27FC236}">
                <a16:creationId xmlns:a16="http://schemas.microsoft.com/office/drawing/2014/main" id="{B456E196-2440-7906-76E0-BF9EC7468C97}"/>
              </a:ext>
            </a:extLst>
          </p:cNvPr>
          <p:cNvSpPr txBox="1"/>
          <p:nvPr/>
        </p:nvSpPr>
        <p:spPr>
          <a:xfrm>
            <a:off x="2279576" y="1484784"/>
            <a:ext cx="1728888" cy="553998"/>
          </a:xfrm>
          <a:prstGeom prst="rect">
            <a:avLst/>
          </a:prstGeom>
          <a:solidFill>
            <a:schemeClr val="bg1">
              <a:lumMod val="75000"/>
              <a:alpha val="50000"/>
            </a:schemeClr>
          </a:solidFill>
        </p:spPr>
        <p:txBody>
          <a:bodyPr wrap="square" lIns="0" tIns="0" rIns="0" bIns="0" rtlCol="0">
            <a:spAutoFit/>
          </a:bodyPr>
          <a:lstStyle/>
          <a:p>
            <a:pPr algn="ctr"/>
            <a:r>
              <a:rPr kumimoji="1" lang="ja-JP" altLang="en-US" dirty="0"/>
              <a:t>車体表面メッシュのみを表示</a:t>
            </a:r>
          </a:p>
        </p:txBody>
      </p:sp>
    </p:spTree>
    <p:extLst>
      <p:ext uri="{BB962C8B-B14F-4D97-AF65-F5344CB8AC3E}">
        <p14:creationId xmlns:p14="http://schemas.microsoft.com/office/powerpoint/2010/main" val="2613895663"/>
      </p:ext>
    </p:extLst>
  </p:cSld>
  <p:clrMapOvr>
    <a:masterClrMapping/>
  </p:clrMapOvr>
  <mc:AlternateContent xmlns:mc="http://schemas.openxmlformats.org/markup-compatibility/2006">
    <mc:Choice xmlns:p14="http://schemas.microsoft.com/office/powerpoint/2010/main" Requires="p14">
      <p:transition p14:dur="10" advClick="0" advTm="4000">
        <p:random/>
      </p:transition>
    </mc:Choice>
    <mc:Fallback>
      <p:transition advClick="0" advTm="400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3E0AE92-08EC-2B0D-F43C-C0392EE2B090}"/>
              </a:ext>
            </a:extLst>
          </p:cNvPr>
          <p:cNvSpPr>
            <a:spLocks noGrp="1"/>
          </p:cNvSpPr>
          <p:nvPr>
            <p:ph idx="1"/>
          </p:nvPr>
        </p:nvSpPr>
        <p:spPr/>
        <p:txBody>
          <a:bodyPr/>
          <a:lstStyle/>
          <a:p>
            <a:pPr marL="0" indent="0">
              <a:buNone/>
            </a:pPr>
            <a:r>
              <a:rPr lang="en-US" altLang="ja-JP" b="1" i="1" u="sng" kern="0" dirty="0">
                <a:solidFill>
                  <a:srgbClr val="008000"/>
                </a:solidFill>
                <a:effectLst>
                  <a:outerShdw blurRad="38100" dist="38100" dir="2700000" algn="tl">
                    <a:srgbClr val="000000">
                      <a:alpha val="43137"/>
                    </a:srgbClr>
                  </a:outerShdw>
                </a:effectLst>
                <a:cs typeface="Calibri" panose="020F0502020204030204" pitchFamily="34" charset="0"/>
              </a:rPr>
              <a:t>16M</a:t>
            </a:r>
            <a:r>
              <a:rPr lang="ja-JP" altLang="en-US" b="1" i="1" u="sng" kern="0" dirty="0">
                <a:solidFill>
                  <a:srgbClr val="008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要素</a:t>
            </a:r>
            <a:r>
              <a:rPr lang="ja-JP" altLang="en-US" b="1" i="1" u="sng"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の車体周辺メッシュ</a:t>
            </a:r>
            <a:endParaRPr lang="en-US" altLang="ja-JP" b="1" i="1" u="sng"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r>
              <a:rPr lang="ja-JP" altLang="en-US" dirty="0"/>
              <a:t>鋼板間の狭い隙間に多数の電着穴があることが確認できる．</a:t>
            </a:r>
            <a:endParaRPr kumimoji="1" lang="ja-JP" altLang="en-US" dirty="0"/>
          </a:p>
        </p:txBody>
      </p:sp>
      <p:sp>
        <p:nvSpPr>
          <p:cNvPr id="3" name="タイトル 2">
            <a:extLst>
              <a:ext uri="{FF2B5EF4-FFF2-40B4-BE49-F238E27FC236}">
                <a16:creationId xmlns:a16="http://schemas.microsoft.com/office/drawing/2014/main" id="{2BC67705-9D60-68F6-3E67-C59BBE7CA26E}"/>
              </a:ext>
            </a:extLst>
          </p:cNvPr>
          <p:cNvSpPr>
            <a:spLocks noGrp="1"/>
          </p:cNvSpPr>
          <p:nvPr>
            <p:ph type="title"/>
          </p:nvPr>
        </p:nvSpPr>
        <p:spPr/>
        <p:txBody>
          <a:bodyPr/>
          <a:lstStyle/>
          <a:p>
            <a:r>
              <a:rPr lang="ja-JP" altLang="en-US" dirty="0"/>
              <a:t>実ライン解析</a:t>
            </a:r>
            <a:endParaRPr kumimoji="1" lang="ja-JP" altLang="en-US" dirty="0"/>
          </a:p>
        </p:txBody>
      </p:sp>
      <p:sp>
        <p:nvSpPr>
          <p:cNvPr id="4" name="スライド番号プレースホルダー 3">
            <a:extLst>
              <a:ext uri="{FF2B5EF4-FFF2-40B4-BE49-F238E27FC236}">
                <a16:creationId xmlns:a16="http://schemas.microsoft.com/office/drawing/2014/main" id="{31931B3E-F391-2CDC-15CD-2E6F150E9A76}"/>
              </a:ext>
            </a:extLst>
          </p:cNvPr>
          <p:cNvSpPr>
            <a:spLocks noGrp="1"/>
          </p:cNvSpPr>
          <p:nvPr>
            <p:ph type="sldNum" sz="quarter" idx="4"/>
          </p:nvPr>
        </p:nvSpPr>
        <p:spPr/>
        <p:txBody>
          <a:bodyPr/>
          <a:lstStyle/>
          <a:p>
            <a:r>
              <a:rPr lang="en-US" altLang="ja-JP"/>
              <a:t>P. </a:t>
            </a:r>
            <a:fld id="{F8FDF831-B0A3-4B44-A20D-7581D5587101}" type="slidenum">
              <a:rPr lang="ja-JP" altLang="en-US" smtClean="0"/>
              <a:pPr/>
              <a:t>22</a:t>
            </a:fld>
            <a:endParaRPr lang="ja-JP" altLang="en-US" dirty="0"/>
          </a:p>
        </p:txBody>
      </p:sp>
      <p:pic>
        <p:nvPicPr>
          <p:cNvPr id="7" name="図 6">
            <a:extLst>
              <a:ext uri="{FF2B5EF4-FFF2-40B4-BE49-F238E27FC236}">
                <a16:creationId xmlns:a16="http://schemas.microsoft.com/office/drawing/2014/main" id="{E01ED22D-1FD3-2497-C0CF-F8D5D18E01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69068" y="1160748"/>
            <a:ext cx="11853863" cy="4343400"/>
          </a:xfrm>
          <a:prstGeom prst="rect">
            <a:avLst/>
          </a:prstGeom>
        </p:spPr>
      </p:pic>
      <p:sp>
        <p:nvSpPr>
          <p:cNvPr id="6" name="テキスト ボックス 5">
            <a:extLst>
              <a:ext uri="{FF2B5EF4-FFF2-40B4-BE49-F238E27FC236}">
                <a16:creationId xmlns:a16="http://schemas.microsoft.com/office/drawing/2014/main" id="{B456E196-2440-7906-76E0-BF9EC7468C97}"/>
              </a:ext>
            </a:extLst>
          </p:cNvPr>
          <p:cNvSpPr txBox="1"/>
          <p:nvPr/>
        </p:nvSpPr>
        <p:spPr>
          <a:xfrm>
            <a:off x="2279576" y="1484784"/>
            <a:ext cx="1728888" cy="553998"/>
          </a:xfrm>
          <a:prstGeom prst="rect">
            <a:avLst/>
          </a:prstGeom>
          <a:solidFill>
            <a:schemeClr val="bg1">
              <a:lumMod val="75000"/>
              <a:alpha val="50000"/>
            </a:schemeClr>
          </a:solidFill>
        </p:spPr>
        <p:txBody>
          <a:bodyPr wrap="square" lIns="0" tIns="0" rIns="0" bIns="0" rtlCol="0">
            <a:spAutoFit/>
          </a:bodyPr>
          <a:lstStyle/>
          <a:p>
            <a:pPr algn="ctr"/>
            <a:r>
              <a:rPr kumimoji="1" lang="ja-JP" altLang="en-US" dirty="0"/>
              <a:t>車体表面メッシュのみを表示</a:t>
            </a:r>
          </a:p>
        </p:txBody>
      </p:sp>
    </p:spTree>
    <p:extLst>
      <p:ext uri="{BB962C8B-B14F-4D97-AF65-F5344CB8AC3E}">
        <p14:creationId xmlns:p14="http://schemas.microsoft.com/office/powerpoint/2010/main" val="1054354882"/>
      </p:ext>
    </p:extLst>
  </p:cSld>
  <p:clrMapOvr>
    <a:masterClrMapping/>
  </p:clrMapOvr>
  <mc:AlternateContent xmlns:mc="http://schemas.openxmlformats.org/markup-compatibility/2006">
    <mc:Choice xmlns:p14="http://schemas.microsoft.com/office/powerpoint/2010/main" Requires="p14">
      <p:transition p14:dur="10" advClick="0" advTm="4000">
        <p:random/>
      </p:transition>
    </mc:Choice>
    <mc:Fallback>
      <p:transition advClick="0" advTm="4000">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3E0AE92-08EC-2B0D-F43C-C0392EE2B090}"/>
              </a:ext>
            </a:extLst>
          </p:cNvPr>
          <p:cNvSpPr>
            <a:spLocks noGrp="1"/>
          </p:cNvSpPr>
          <p:nvPr>
            <p:ph idx="1"/>
          </p:nvPr>
        </p:nvSpPr>
        <p:spPr/>
        <p:txBody>
          <a:bodyPr/>
          <a:lstStyle/>
          <a:p>
            <a:pPr marL="0" indent="0">
              <a:buNone/>
            </a:pPr>
            <a:r>
              <a:rPr lang="en-US" altLang="ja-JP" b="1" i="1" u="sng" kern="0" dirty="0">
                <a:solidFill>
                  <a:srgbClr val="FF0000"/>
                </a:solidFill>
                <a:effectLst>
                  <a:outerShdw blurRad="38100" dist="38100" dir="2700000" algn="tl">
                    <a:srgbClr val="000000">
                      <a:alpha val="43137"/>
                    </a:srgbClr>
                  </a:outerShdw>
                </a:effectLst>
                <a:cs typeface="Calibri" panose="020F0502020204030204" pitchFamily="34" charset="0"/>
              </a:rPr>
              <a:t>51M</a:t>
            </a:r>
            <a:r>
              <a:rPr lang="ja-JP" altLang="en-US" b="1" i="1" u="sng" kern="0" dirty="0">
                <a:solidFill>
                  <a:srgbClr val="FF0000"/>
                </a:solidFill>
                <a:effectLst>
                  <a:outerShdw blurRad="38100" dist="38100" dir="2700000" algn="tl">
                    <a:srgbClr val="000000">
                      <a:alpha val="43137"/>
                    </a:srgbClr>
                  </a:outerShdw>
                </a:effectLst>
                <a:cs typeface="Calibri" panose="020F0502020204030204" pitchFamily="34" charset="0"/>
              </a:rPr>
              <a:t>要素</a:t>
            </a:r>
            <a:r>
              <a:rPr lang="ja-JP" altLang="en-US" b="1" i="1" u="sng" kern="0" dirty="0">
                <a:effectLst>
                  <a:outerShdw blurRad="38100" dist="38100" dir="2700000" algn="tl">
                    <a:srgbClr val="000000">
                      <a:alpha val="43137"/>
                    </a:srgbClr>
                  </a:outerShdw>
                </a:effectLst>
                <a:cs typeface="Calibri" panose="020F0502020204030204" pitchFamily="34" charset="0"/>
              </a:rPr>
              <a:t>の</a:t>
            </a:r>
            <a:r>
              <a:rPr lang="ja-JP" altLang="en-US" b="1" i="1" u="sng"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車体周辺メッシュ</a:t>
            </a:r>
            <a:endParaRPr lang="en-US" altLang="ja-JP" b="1" i="1" u="sng"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pPr marL="0" indent="0">
              <a:buNone/>
            </a:pPr>
            <a:endParaRPr lang="en-US" altLang="ja-JP" dirty="0"/>
          </a:p>
          <a:p>
            <a:pPr marL="0" indent="0">
              <a:buNone/>
            </a:pPr>
            <a:endParaRPr kumimoji="1" lang="en-US" altLang="ja-JP" dirty="0"/>
          </a:p>
          <a:p>
            <a:r>
              <a:rPr lang="ja-JP" altLang="en-US" dirty="0"/>
              <a:t>鋼板間の狭い隙間に多数の電着穴があることが確認できる．</a:t>
            </a:r>
            <a:endParaRPr kumimoji="1" lang="ja-JP" altLang="en-US" dirty="0"/>
          </a:p>
        </p:txBody>
      </p:sp>
      <p:sp>
        <p:nvSpPr>
          <p:cNvPr id="3" name="タイトル 2">
            <a:extLst>
              <a:ext uri="{FF2B5EF4-FFF2-40B4-BE49-F238E27FC236}">
                <a16:creationId xmlns:a16="http://schemas.microsoft.com/office/drawing/2014/main" id="{2BC67705-9D60-68F6-3E67-C59BBE7CA26E}"/>
              </a:ext>
            </a:extLst>
          </p:cNvPr>
          <p:cNvSpPr>
            <a:spLocks noGrp="1"/>
          </p:cNvSpPr>
          <p:nvPr>
            <p:ph type="title"/>
          </p:nvPr>
        </p:nvSpPr>
        <p:spPr/>
        <p:txBody>
          <a:bodyPr/>
          <a:lstStyle/>
          <a:p>
            <a:r>
              <a:rPr lang="ja-JP" altLang="en-US" dirty="0"/>
              <a:t>実ライン解析</a:t>
            </a:r>
            <a:endParaRPr kumimoji="1" lang="ja-JP" altLang="en-US" dirty="0"/>
          </a:p>
        </p:txBody>
      </p:sp>
      <p:sp>
        <p:nvSpPr>
          <p:cNvPr id="4" name="スライド番号プレースホルダー 3">
            <a:extLst>
              <a:ext uri="{FF2B5EF4-FFF2-40B4-BE49-F238E27FC236}">
                <a16:creationId xmlns:a16="http://schemas.microsoft.com/office/drawing/2014/main" id="{31931B3E-F391-2CDC-15CD-2E6F150E9A76}"/>
              </a:ext>
            </a:extLst>
          </p:cNvPr>
          <p:cNvSpPr>
            <a:spLocks noGrp="1"/>
          </p:cNvSpPr>
          <p:nvPr>
            <p:ph type="sldNum" sz="quarter" idx="4"/>
          </p:nvPr>
        </p:nvSpPr>
        <p:spPr/>
        <p:txBody>
          <a:bodyPr/>
          <a:lstStyle/>
          <a:p>
            <a:r>
              <a:rPr lang="en-US" altLang="ja-JP"/>
              <a:t>P. </a:t>
            </a:r>
            <a:fld id="{F8FDF831-B0A3-4B44-A20D-7581D5587101}" type="slidenum">
              <a:rPr lang="ja-JP" altLang="en-US" smtClean="0"/>
              <a:pPr/>
              <a:t>23</a:t>
            </a:fld>
            <a:endParaRPr lang="ja-JP" altLang="en-US" dirty="0"/>
          </a:p>
        </p:txBody>
      </p:sp>
      <p:pic>
        <p:nvPicPr>
          <p:cNvPr id="5" name="図 4">
            <a:extLst>
              <a:ext uri="{FF2B5EF4-FFF2-40B4-BE49-F238E27FC236}">
                <a16:creationId xmlns:a16="http://schemas.microsoft.com/office/drawing/2014/main" id="{64167F48-C816-D731-8186-7D5974624B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68602" y="1160748"/>
            <a:ext cx="11853863" cy="4343400"/>
          </a:xfrm>
          <a:prstGeom prst="rect">
            <a:avLst/>
          </a:prstGeom>
        </p:spPr>
      </p:pic>
      <p:sp>
        <p:nvSpPr>
          <p:cNvPr id="6" name="テキスト ボックス 5">
            <a:extLst>
              <a:ext uri="{FF2B5EF4-FFF2-40B4-BE49-F238E27FC236}">
                <a16:creationId xmlns:a16="http://schemas.microsoft.com/office/drawing/2014/main" id="{B456E196-2440-7906-76E0-BF9EC7468C97}"/>
              </a:ext>
            </a:extLst>
          </p:cNvPr>
          <p:cNvSpPr txBox="1"/>
          <p:nvPr/>
        </p:nvSpPr>
        <p:spPr>
          <a:xfrm>
            <a:off x="2279576" y="1484784"/>
            <a:ext cx="1728888" cy="553998"/>
          </a:xfrm>
          <a:prstGeom prst="rect">
            <a:avLst/>
          </a:prstGeom>
          <a:solidFill>
            <a:schemeClr val="bg1">
              <a:lumMod val="75000"/>
              <a:alpha val="50000"/>
            </a:schemeClr>
          </a:solidFill>
        </p:spPr>
        <p:txBody>
          <a:bodyPr wrap="square" lIns="0" tIns="0" rIns="0" bIns="0" rtlCol="0">
            <a:spAutoFit/>
          </a:bodyPr>
          <a:lstStyle/>
          <a:p>
            <a:pPr algn="ctr"/>
            <a:r>
              <a:rPr kumimoji="1" lang="ja-JP" altLang="en-US" dirty="0"/>
              <a:t>車体表面メッシュのみを表示</a:t>
            </a:r>
          </a:p>
        </p:txBody>
      </p:sp>
    </p:spTree>
    <p:extLst>
      <p:ext uri="{BB962C8B-B14F-4D97-AF65-F5344CB8AC3E}">
        <p14:creationId xmlns:p14="http://schemas.microsoft.com/office/powerpoint/2010/main" val="2431195058"/>
      </p:ext>
    </p:extLst>
  </p:cSld>
  <p:clrMapOvr>
    <a:masterClrMapping/>
  </p:clrMapOvr>
  <mc:AlternateContent xmlns:mc="http://schemas.openxmlformats.org/markup-compatibility/2006">
    <mc:Choice xmlns:p14="http://schemas.microsoft.com/office/powerpoint/2010/main" Requires="p14">
      <p:transition p14:dur="10" advClick="0" advTm="4000">
        <p:random/>
      </p:transition>
    </mc:Choice>
    <mc:Fallback>
      <p:transition advClick="0" advTm="400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2"/>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表面電位分布のアニメーション（</a:t>
            </a:r>
            <a:r>
              <a:rPr lang="en-US" altLang="ja-JP" b="1" i="1" u="sng" dirty="0">
                <a:effectLst>
                  <a:outerShdw blurRad="38100" dist="38100" dir="2700000" algn="tl">
                    <a:srgbClr val="000000">
                      <a:alpha val="43137"/>
                    </a:srgbClr>
                  </a:outerShdw>
                </a:effectLst>
              </a:rPr>
              <a:t>51M</a:t>
            </a:r>
            <a:r>
              <a:rPr lang="ja-JP" altLang="en-US" b="1" i="1" u="sng" dirty="0">
                <a:effectLst>
                  <a:outerShdw blurRad="38100" dist="38100" dir="2700000" algn="tl">
                    <a:srgbClr val="000000">
                      <a:alpha val="43137"/>
                    </a:srgbClr>
                  </a:outerShdw>
                </a:effectLst>
              </a:rPr>
              <a:t>要素</a:t>
            </a:r>
            <a:r>
              <a:rPr lang="en-US" altLang="ja-JP" b="1" i="1" u="sng" dirty="0">
                <a:effectLst>
                  <a:outerShdw blurRad="38100" dist="38100" dir="2700000" algn="tl">
                    <a:srgbClr val="000000">
                      <a:alpha val="43137"/>
                    </a:srgbClr>
                  </a:outerShdw>
                </a:effectLst>
              </a:rPr>
              <a:t>EDESFEM</a:t>
            </a:r>
            <a:r>
              <a:rPr lang="ja-JP" altLang="en-US" b="1" i="1" u="sng" dirty="0">
                <a:effectLst>
                  <a:outerShdw blurRad="38100" dist="38100" dir="2700000" algn="tl">
                    <a:srgbClr val="000000">
                      <a:alpha val="43137"/>
                    </a:srgbClr>
                  </a:outerShdw>
                </a:effectLst>
              </a:rPr>
              <a:t>の解析結果）</a:t>
            </a:r>
            <a:endParaRPr kumimoji="1" lang="en-US" altLang="ja-JP" b="1" i="1" u="sng" dirty="0">
              <a:effectLst>
                <a:outerShdw blurRad="38100" dist="38100" dir="2700000" algn="tl">
                  <a:srgbClr val="000000">
                    <a:alpha val="43137"/>
                  </a:srgbClr>
                </a:outerShdw>
              </a:effectLst>
            </a:endParaRPr>
          </a:p>
          <a:p>
            <a:pPr marL="0" indent="0" algn="ctr">
              <a:buNone/>
            </a:pPr>
            <a:r>
              <a:rPr lang="en-US" altLang="ja-JP" sz="1800" b="1" dirty="0"/>
              <a:t>Outer View				Inner View</a:t>
            </a:r>
          </a:p>
        </p:txBody>
      </p:sp>
      <p:sp>
        <p:nvSpPr>
          <p:cNvPr id="2" name="タイトル 1"/>
          <p:cNvSpPr>
            <a:spLocks noGrp="1"/>
          </p:cNvSpPr>
          <p:nvPr>
            <p:ph type="title"/>
          </p:nvPr>
        </p:nvSpPr>
        <p:spPr/>
        <p:txBody>
          <a:bodyPr/>
          <a:lstStyle/>
          <a:p>
            <a:r>
              <a:rPr lang="ja-JP" altLang="en-US" dirty="0"/>
              <a:t>実ライン解析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24</a:t>
            </a:fld>
            <a:endParaRPr lang="ja-JP" altLang="en-US" dirty="0"/>
          </a:p>
        </p:txBody>
      </p:sp>
      <p:pic>
        <p:nvPicPr>
          <p:cNvPr id="3" name="phi">
            <a:hlinkClick r:id="" action="ppaction://media"/>
            <a:extLst>
              <a:ext uri="{FF2B5EF4-FFF2-40B4-BE49-F238E27FC236}">
                <a16:creationId xmlns:a16="http://schemas.microsoft.com/office/drawing/2014/main" id="{200CE030-56F5-44A6-AC45-1D2274F708F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358904"/>
            <a:ext cx="9144000" cy="5038725"/>
          </a:xfrm>
          <a:prstGeom prst="rect">
            <a:avLst/>
          </a:prstGeom>
        </p:spPr>
      </p:pic>
    </p:spTree>
    <p:extLst>
      <p:ext uri="{BB962C8B-B14F-4D97-AF65-F5344CB8AC3E}">
        <p14:creationId xmlns:p14="http://schemas.microsoft.com/office/powerpoint/2010/main" val="2991634881"/>
      </p:ext>
    </p:extLst>
  </p:cSld>
  <p:clrMapOvr>
    <a:masterClrMapping/>
  </p:clrMapOvr>
  <mc:AlternateContent xmlns:mc="http://schemas.openxmlformats.org/markup-compatibility/2006">
    <mc:Choice xmlns:p14="http://schemas.microsoft.com/office/powerpoint/2010/main" Requires="p14">
      <p:transition p14:dur="10" advClick="0" advTm="12000">
        <p:random/>
      </p:transition>
    </mc:Choice>
    <mc:Fallback>
      <p:transition advClick="0" advTm="1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2"/>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電流密度分布のアニメーション（</a:t>
            </a:r>
            <a:r>
              <a:rPr lang="en-US" altLang="ja-JP" b="1" i="1" u="sng" dirty="0">
                <a:effectLst>
                  <a:outerShdw blurRad="38100" dist="38100" dir="2700000" algn="tl">
                    <a:srgbClr val="000000">
                      <a:alpha val="43137"/>
                    </a:srgbClr>
                  </a:outerShdw>
                </a:effectLst>
              </a:rPr>
              <a:t>51M</a:t>
            </a:r>
            <a:r>
              <a:rPr lang="ja-JP" altLang="en-US" b="1" i="1" u="sng" dirty="0">
                <a:effectLst>
                  <a:outerShdw blurRad="38100" dist="38100" dir="2700000" algn="tl">
                    <a:srgbClr val="000000">
                      <a:alpha val="43137"/>
                    </a:srgbClr>
                  </a:outerShdw>
                </a:effectLst>
              </a:rPr>
              <a:t>要素</a:t>
            </a:r>
            <a:r>
              <a:rPr lang="en-US" altLang="ja-JP" b="1" i="1" u="sng" dirty="0">
                <a:effectLst>
                  <a:outerShdw blurRad="38100" dist="38100" dir="2700000" algn="tl">
                    <a:srgbClr val="000000">
                      <a:alpha val="43137"/>
                    </a:srgbClr>
                  </a:outerShdw>
                </a:effectLst>
              </a:rPr>
              <a:t>EDESFEM</a:t>
            </a:r>
            <a:r>
              <a:rPr lang="ja-JP" altLang="en-US" b="1" i="1" u="sng" dirty="0">
                <a:effectLst>
                  <a:outerShdw blurRad="38100" dist="38100" dir="2700000" algn="tl">
                    <a:srgbClr val="000000">
                      <a:alpha val="43137"/>
                    </a:srgbClr>
                  </a:outerShdw>
                </a:effectLst>
              </a:rPr>
              <a:t>の解析結果）</a:t>
            </a:r>
            <a:endParaRPr kumimoji="1" lang="en-US" altLang="ja-JP" b="1" i="1" u="sng" dirty="0">
              <a:effectLst>
                <a:outerShdw blurRad="38100" dist="38100" dir="2700000" algn="tl">
                  <a:srgbClr val="000000">
                    <a:alpha val="43137"/>
                  </a:srgbClr>
                </a:outerShdw>
              </a:effectLst>
            </a:endParaRPr>
          </a:p>
          <a:p>
            <a:pPr marL="0" indent="0" algn="ctr">
              <a:buNone/>
            </a:pPr>
            <a:r>
              <a:rPr lang="en-US" altLang="ja-JP" sz="1800" b="1" dirty="0"/>
              <a:t>Outer View				Inner View</a:t>
            </a:r>
          </a:p>
        </p:txBody>
      </p:sp>
      <p:sp>
        <p:nvSpPr>
          <p:cNvPr id="2" name="タイトル 1"/>
          <p:cNvSpPr>
            <a:spLocks noGrp="1"/>
          </p:cNvSpPr>
          <p:nvPr>
            <p:ph type="title"/>
          </p:nvPr>
        </p:nvSpPr>
        <p:spPr/>
        <p:txBody>
          <a:bodyPr/>
          <a:lstStyle/>
          <a:p>
            <a:r>
              <a:rPr lang="ja-JP" altLang="en-US" dirty="0"/>
              <a:t>実ライン解析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25</a:t>
            </a:fld>
            <a:endParaRPr lang="ja-JP" altLang="en-US" dirty="0"/>
          </a:p>
        </p:txBody>
      </p:sp>
      <p:pic>
        <p:nvPicPr>
          <p:cNvPr id="3" name="j">
            <a:hlinkClick r:id="" action="ppaction://media"/>
            <a:extLst>
              <a:ext uri="{FF2B5EF4-FFF2-40B4-BE49-F238E27FC236}">
                <a16:creationId xmlns:a16="http://schemas.microsoft.com/office/drawing/2014/main" id="{5DD24E16-5580-47BE-9C30-B02283DB6BE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358904"/>
            <a:ext cx="9144000" cy="5038725"/>
          </a:xfrm>
          <a:prstGeom prst="rect">
            <a:avLst/>
          </a:prstGeom>
        </p:spPr>
      </p:pic>
    </p:spTree>
    <p:extLst>
      <p:ext uri="{BB962C8B-B14F-4D97-AF65-F5344CB8AC3E}">
        <p14:creationId xmlns:p14="http://schemas.microsoft.com/office/powerpoint/2010/main" val="4281742577"/>
      </p:ext>
    </p:extLst>
  </p:cSld>
  <p:clrMapOvr>
    <a:masterClrMapping/>
  </p:clrMapOvr>
  <mc:AlternateContent xmlns:mc="http://schemas.openxmlformats.org/markup-compatibility/2006">
    <mc:Choice xmlns:p14="http://schemas.microsoft.com/office/powerpoint/2010/main" Requires="p14">
      <p:transition p14:dur="10" advClick="0" advTm="12000">
        <p:random/>
      </p:transition>
    </mc:Choice>
    <mc:Fallback>
      <p:transition advClick="0" advTm="1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2"/>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膜厚分布のアニメーション（</a:t>
            </a:r>
            <a:r>
              <a:rPr lang="en-US" altLang="ja-JP" b="1" i="1" u="sng" dirty="0">
                <a:effectLst>
                  <a:outerShdw blurRad="38100" dist="38100" dir="2700000" algn="tl">
                    <a:srgbClr val="000000">
                      <a:alpha val="43137"/>
                    </a:srgbClr>
                  </a:outerShdw>
                </a:effectLst>
              </a:rPr>
              <a:t>51M</a:t>
            </a:r>
            <a:r>
              <a:rPr lang="ja-JP" altLang="en-US" b="1" i="1" u="sng" dirty="0">
                <a:effectLst>
                  <a:outerShdw blurRad="38100" dist="38100" dir="2700000" algn="tl">
                    <a:srgbClr val="000000">
                      <a:alpha val="43137"/>
                    </a:srgbClr>
                  </a:outerShdw>
                </a:effectLst>
              </a:rPr>
              <a:t>要素</a:t>
            </a:r>
            <a:r>
              <a:rPr lang="en-US" altLang="ja-JP" b="1" i="1" u="sng" dirty="0">
                <a:effectLst>
                  <a:outerShdw blurRad="38100" dist="38100" dir="2700000" algn="tl">
                    <a:srgbClr val="000000">
                      <a:alpha val="43137"/>
                    </a:srgbClr>
                  </a:outerShdw>
                </a:effectLst>
              </a:rPr>
              <a:t>EDESFEM</a:t>
            </a:r>
            <a:r>
              <a:rPr lang="ja-JP" altLang="en-US" b="1" i="1" u="sng" dirty="0">
                <a:effectLst>
                  <a:outerShdw blurRad="38100" dist="38100" dir="2700000" algn="tl">
                    <a:srgbClr val="000000">
                      <a:alpha val="43137"/>
                    </a:srgbClr>
                  </a:outerShdw>
                </a:effectLst>
              </a:rPr>
              <a:t>の解析結果）</a:t>
            </a:r>
            <a:endParaRPr kumimoji="1" lang="en-US" altLang="ja-JP" b="1" i="1" u="sng" dirty="0">
              <a:effectLst>
                <a:outerShdw blurRad="38100" dist="38100" dir="2700000" algn="tl">
                  <a:srgbClr val="000000">
                    <a:alpha val="43137"/>
                  </a:srgbClr>
                </a:outerShdw>
              </a:effectLst>
            </a:endParaRPr>
          </a:p>
          <a:p>
            <a:pPr marL="0" indent="0" algn="ctr">
              <a:buNone/>
            </a:pPr>
            <a:r>
              <a:rPr lang="en-US" altLang="ja-JP" sz="1800" b="1" dirty="0"/>
              <a:t>Outer View				Inner View</a:t>
            </a:r>
          </a:p>
        </p:txBody>
      </p:sp>
      <p:sp>
        <p:nvSpPr>
          <p:cNvPr id="2" name="タイトル 1"/>
          <p:cNvSpPr>
            <a:spLocks noGrp="1"/>
          </p:cNvSpPr>
          <p:nvPr>
            <p:ph type="title"/>
          </p:nvPr>
        </p:nvSpPr>
        <p:spPr/>
        <p:txBody>
          <a:bodyPr/>
          <a:lstStyle/>
          <a:p>
            <a:r>
              <a:rPr lang="ja-JP" altLang="en-US" dirty="0"/>
              <a:t>実ライン解析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26</a:t>
            </a:fld>
            <a:endParaRPr lang="ja-JP" altLang="en-US" dirty="0"/>
          </a:p>
        </p:txBody>
      </p:sp>
      <p:pic>
        <p:nvPicPr>
          <p:cNvPr id="5" name="h">
            <a:hlinkClick r:id="" action="ppaction://media"/>
            <a:extLst>
              <a:ext uri="{FF2B5EF4-FFF2-40B4-BE49-F238E27FC236}">
                <a16:creationId xmlns:a16="http://schemas.microsoft.com/office/drawing/2014/main" id="{3898FC0E-86A0-468D-8892-7D0CA4E6D3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356035"/>
            <a:ext cx="9144000" cy="5038725"/>
          </a:xfrm>
          <a:prstGeom prst="rect">
            <a:avLst/>
          </a:prstGeom>
        </p:spPr>
      </p:pic>
    </p:spTree>
    <p:extLst>
      <p:ext uri="{BB962C8B-B14F-4D97-AF65-F5344CB8AC3E}">
        <p14:creationId xmlns:p14="http://schemas.microsoft.com/office/powerpoint/2010/main" val="2387501766"/>
      </p:ext>
    </p:extLst>
  </p:cSld>
  <p:clrMapOvr>
    <a:masterClrMapping/>
  </p:clrMapOvr>
  <mc:AlternateContent xmlns:mc="http://schemas.openxmlformats.org/markup-compatibility/2006">
    <mc:Choice xmlns:p14="http://schemas.microsoft.com/office/powerpoint/2010/main" Requires="p14">
      <p:transition p14:dur="10" advClick="0" advTm="12000">
        <p:random/>
      </p:transition>
    </mc:Choice>
    <mc:Fallback>
      <p:transition advClick="0" advTm="1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実ライン解析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27</a:t>
            </a:fld>
            <a:endParaRPr lang="ja-JP" altLang="en-US" dirty="0"/>
          </a:p>
        </p:txBody>
      </p:sp>
      <p:sp>
        <p:nvSpPr>
          <p:cNvPr id="3" name="コンテンツ プレースホルダー 2">
            <a:extLst>
              <a:ext uri="{FF2B5EF4-FFF2-40B4-BE49-F238E27FC236}">
                <a16:creationId xmlns:a16="http://schemas.microsoft.com/office/drawing/2014/main" id="{4653E7F4-96DD-438F-8514-CBEFD7904AFC}"/>
              </a:ext>
            </a:extLst>
          </p:cNvPr>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サイドシル内の最終膜厚分布（</a:t>
            </a:r>
            <a:r>
              <a:rPr lang="en-US" altLang="ja-JP" b="1" i="1" u="sng" dirty="0">
                <a:solidFill>
                  <a:srgbClr val="FF0000"/>
                </a:solidFill>
                <a:effectLst>
                  <a:outerShdw blurRad="38100" dist="38100" dir="2700000" algn="tl">
                    <a:srgbClr val="000000">
                      <a:alpha val="43137"/>
                    </a:srgbClr>
                  </a:outerShdw>
                </a:effectLst>
              </a:rPr>
              <a:t>51M</a:t>
            </a:r>
            <a:r>
              <a:rPr lang="ja-JP" altLang="en-US" b="1" i="1" u="sng" dirty="0">
                <a:solidFill>
                  <a:srgbClr val="FF0000"/>
                </a:solidFill>
                <a:effectLst>
                  <a:outerShdw blurRad="38100" dist="38100" dir="2700000" algn="tl">
                    <a:srgbClr val="000000">
                      <a:alpha val="43137"/>
                    </a:srgbClr>
                  </a:outerShdw>
                </a:effectLst>
              </a:rPr>
              <a:t>要素</a:t>
            </a:r>
            <a:r>
              <a:rPr lang="ja-JP" altLang="en-US" b="1" i="1" u="sng" dirty="0">
                <a:effectLst>
                  <a:outerShdw blurRad="38100" dist="38100" dir="2700000" algn="tl">
                    <a:srgbClr val="000000">
                      <a:alpha val="43137"/>
                    </a:srgbClr>
                  </a:outerShdw>
                </a:effectLst>
              </a:rPr>
              <a:t>の場合）</a:t>
            </a: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endParaRPr lang="en-US" altLang="ja-JP" b="1" i="1" u="sng" dirty="0">
              <a:effectLst>
                <a:outerShdw blurRad="38100" dist="38100" dir="2700000" algn="tl">
                  <a:srgbClr val="000000">
                    <a:alpha val="43137"/>
                  </a:srgbClr>
                </a:outerShdw>
              </a:effectLst>
            </a:endParaRPr>
          </a:p>
        </p:txBody>
      </p:sp>
      <p:sp>
        <p:nvSpPr>
          <p:cNvPr id="7" name="テキスト ボックス 6">
            <a:extLst>
              <a:ext uri="{FF2B5EF4-FFF2-40B4-BE49-F238E27FC236}">
                <a16:creationId xmlns:a16="http://schemas.microsoft.com/office/drawing/2014/main" id="{4282FFB1-EA61-4CD1-97B4-9838F9FCFE69}"/>
              </a:ext>
            </a:extLst>
          </p:cNvPr>
          <p:cNvSpPr txBox="1"/>
          <p:nvPr/>
        </p:nvSpPr>
        <p:spPr>
          <a:xfrm>
            <a:off x="334434" y="1193847"/>
            <a:ext cx="2406429" cy="400110"/>
          </a:xfrm>
          <a:prstGeom prst="rect">
            <a:avLst/>
          </a:prstGeom>
          <a:solidFill>
            <a:srgbClr val="92D050"/>
          </a:solidFill>
        </p:spPr>
        <p:txBody>
          <a:bodyPr wrap="none" rtlCol="0">
            <a:spAutoFit/>
          </a:bodyPr>
          <a:lstStyle/>
          <a:p>
            <a:r>
              <a:rPr lang="ja-JP" altLang="en-US" sz="2000" dirty="0"/>
              <a:t>標準</a:t>
            </a:r>
            <a:r>
              <a:rPr lang="en-US" altLang="ja-JP" sz="2000" dirty="0"/>
              <a:t>FEM (FEM-T4)</a:t>
            </a:r>
            <a:endParaRPr lang="ja-JP" altLang="en-US" sz="2000" dirty="0"/>
          </a:p>
        </p:txBody>
      </p:sp>
      <p:sp>
        <p:nvSpPr>
          <p:cNvPr id="8" name="テキスト ボックス 7">
            <a:extLst>
              <a:ext uri="{FF2B5EF4-FFF2-40B4-BE49-F238E27FC236}">
                <a16:creationId xmlns:a16="http://schemas.microsoft.com/office/drawing/2014/main" id="{B6FF3758-47CE-4804-BF0C-B2999DBD7911}"/>
              </a:ext>
            </a:extLst>
          </p:cNvPr>
          <p:cNvSpPr txBox="1"/>
          <p:nvPr/>
        </p:nvSpPr>
        <p:spPr>
          <a:xfrm>
            <a:off x="6095534" y="1199774"/>
            <a:ext cx="3121876" cy="400110"/>
          </a:xfrm>
          <a:prstGeom prst="rect">
            <a:avLst/>
          </a:prstGeom>
          <a:solidFill>
            <a:srgbClr val="E48D48"/>
          </a:solidFill>
        </p:spPr>
        <p:txBody>
          <a:bodyPr wrap="square" rtlCol="0">
            <a:spAutoFit/>
          </a:bodyPr>
          <a:lstStyle/>
          <a:p>
            <a:r>
              <a:rPr lang="en-US" altLang="ja-JP" sz="2000" b="1" dirty="0">
                <a:effectLst>
                  <a:outerShdw blurRad="38100" dist="38100" dir="2700000" algn="tl">
                    <a:srgbClr val="000000">
                      <a:alpha val="43137"/>
                    </a:srgbClr>
                  </a:outerShdw>
                </a:effectLst>
                <a:latin typeface="Bookman Old Style" panose="02050604050505020204" pitchFamily="18" charset="0"/>
              </a:rPr>
              <a:t>EDESFEM </a:t>
            </a:r>
            <a:r>
              <a:rPr lang="en-US" altLang="ja-JP" sz="2000" dirty="0">
                <a:latin typeface="ＭＳ Ｐゴシック" panose="020B0600070205080204" pitchFamily="50" charset="-128"/>
                <a:ea typeface="ＭＳ Ｐゴシック" panose="020B0600070205080204" pitchFamily="50" charset="-128"/>
              </a:rPr>
              <a:t>(</a:t>
            </a:r>
            <a:r>
              <a:rPr lang="en-US" altLang="ja-JP" sz="2000" dirty="0"/>
              <a:t>ES-FEM-T4)</a:t>
            </a:r>
            <a:endParaRPr lang="ja-JP" altLang="en-US" sz="2000" dirty="0"/>
          </a:p>
        </p:txBody>
      </p:sp>
      <p:pic>
        <p:nvPicPr>
          <p:cNvPr id="9" name="図 8">
            <a:extLst>
              <a:ext uri="{FF2B5EF4-FFF2-40B4-BE49-F238E27FC236}">
                <a16:creationId xmlns:a16="http://schemas.microsoft.com/office/drawing/2014/main" id="{FE0D069C-C6F4-4985-83F3-10D3FCD701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383" y="1797843"/>
            <a:ext cx="5748338" cy="3262313"/>
          </a:xfrm>
          <a:prstGeom prst="rect">
            <a:avLst/>
          </a:prstGeom>
        </p:spPr>
      </p:pic>
      <p:pic>
        <p:nvPicPr>
          <p:cNvPr id="14" name="図 13">
            <a:extLst>
              <a:ext uri="{FF2B5EF4-FFF2-40B4-BE49-F238E27FC236}">
                <a16:creationId xmlns:a16="http://schemas.microsoft.com/office/drawing/2014/main" id="{0CF71DF6-45B0-41D6-9494-09EE1325AE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3291" y="1797842"/>
            <a:ext cx="5748338" cy="3262313"/>
          </a:xfrm>
          <a:prstGeom prst="rect">
            <a:avLst/>
          </a:prstGeom>
        </p:spPr>
      </p:pic>
      <p:sp>
        <p:nvSpPr>
          <p:cNvPr id="15" name="テキスト ボックス 14">
            <a:extLst>
              <a:ext uri="{FF2B5EF4-FFF2-40B4-BE49-F238E27FC236}">
                <a16:creationId xmlns:a16="http://schemas.microsoft.com/office/drawing/2014/main" id="{0539459E-8BE9-491E-9708-0B2D7D50D69D}"/>
              </a:ext>
            </a:extLst>
          </p:cNvPr>
          <p:cNvSpPr txBox="1"/>
          <p:nvPr/>
        </p:nvSpPr>
        <p:spPr>
          <a:xfrm>
            <a:off x="10380476" y="4437413"/>
            <a:ext cx="881973" cy="369332"/>
          </a:xfrm>
          <a:prstGeom prst="rect">
            <a:avLst/>
          </a:prstGeom>
          <a:solidFill>
            <a:schemeClr val="bg1">
              <a:lumMod val="85000"/>
            </a:schemeClr>
          </a:solidFill>
        </p:spPr>
        <p:txBody>
          <a:bodyPr wrap="none" rtlCol="0">
            <a:spAutoFit/>
          </a:bodyPr>
          <a:lstStyle/>
          <a:p>
            <a:r>
              <a:rPr kumimoji="1" lang="ja-JP" altLang="en-US" b="1" dirty="0"/>
              <a:t>参照解</a:t>
            </a:r>
          </a:p>
        </p:txBody>
      </p:sp>
      <p:sp>
        <p:nvSpPr>
          <p:cNvPr id="5" name="テキスト ボックス 4">
            <a:extLst>
              <a:ext uri="{FF2B5EF4-FFF2-40B4-BE49-F238E27FC236}">
                <a16:creationId xmlns:a16="http://schemas.microsoft.com/office/drawing/2014/main" id="{4F5E3BE4-D045-26A8-3CD1-1EBAE458123A}"/>
              </a:ext>
            </a:extLst>
          </p:cNvPr>
          <p:cNvSpPr txBox="1"/>
          <p:nvPr/>
        </p:nvSpPr>
        <p:spPr>
          <a:xfrm>
            <a:off x="730939" y="5190291"/>
            <a:ext cx="5365062" cy="830997"/>
          </a:xfrm>
          <a:prstGeom prst="rect">
            <a:avLst/>
          </a:prstGeom>
          <a:noFill/>
        </p:spPr>
        <p:txBody>
          <a:bodyPr wrap="square" rtlCol="0">
            <a:spAutoFit/>
          </a:bodyPr>
          <a:lstStyle/>
          <a:p>
            <a:pPr algn="ctr"/>
            <a:r>
              <a:rPr lang="ja-JP" altLang="en-US" sz="2400" dirty="0"/>
              <a:t>標準</a:t>
            </a:r>
            <a:r>
              <a:rPr lang="en-US" altLang="ja-JP" sz="2400" dirty="0"/>
              <a:t>FEM</a:t>
            </a:r>
            <a:r>
              <a:rPr lang="ja-JP" altLang="en-US" sz="2400" dirty="0"/>
              <a:t>の解はやや厚い．</a:t>
            </a:r>
            <a:br>
              <a:rPr lang="en-US" altLang="ja-JP" sz="2400" dirty="0"/>
            </a:br>
            <a:r>
              <a:rPr lang="en-US" altLang="ja-JP" sz="2400" dirty="0"/>
              <a:t>(</a:t>
            </a:r>
            <a:r>
              <a:rPr lang="ja-JP" altLang="en-US" sz="2400" dirty="0"/>
              <a:t>サイドシル中央のコンター色が黄色）</a:t>
            </a:r>
            <a:endParaRPr lang="en-US" altLang="ja-JP" sz="2400" dirty="0"/>
          </a:p>
        </p:txBody>
      </p:sp>
      <p:sp>
        <p:nvSpPr>
          <p:cNvPr id="10" name="テキスト ボックス 9">
            <a:extLst>
              <a:ext uri="{FF2B5EF4-FFF2-40B4-BE49-F238E27FC236}">
                <a16:creationId xmlns:a16="http://schemas.microsoft.com/office/drawing/2014/main" id="{5C155EC6-0212-BE74-69C7-2BD2B64670AF}"/>
              </a:ext>
            </a:extLst>
          </p:cNvPr>
          <p:cNvSpPr txBox="1"/>
          <p:nvPr/>
        </p:nvSpPr>
        <p:spPr>
          <a:xfrm>
            <a:off x="6095534" y="5190291"/>
            <a:ext cx="5365062" cy="830997"/>
          </a:xfrm>
          <a:prstGeom prst="rect">
            <a:avLst/>
          </a:prstGeom>
          <a:noFill/>
        </p:spPr>
        <p:txBody>
          <a:bodyPr wrap="square">
            <a:spAutoFit/>
          </a:bodyPr>
          <a:lstStyle/>
          <a:p>
            <a:pPr algn="ctr"/>
            <a:r>
              <a:rPr lang="ja-JP" altLang="en-US" sz="2400" dirty="0"/>
              <a:t>この解を参照解とする．</a:t>
            </a:r>
            <a:br>
              <a:rPr lang="en-US" altLang="ja-JP" sz="2400" dirty="0"/>
            </a:br>
            <a:r>
              <a:rPr lang="en-US" altLang="ja-JP" sz="2400" dirty="0"/>
              <a:t>(</a:t>
            </a:r>
            <a:r>
              <a:rPr lang="ja-JP" altLang="en-US" sz="2400" dirty="0"/>
              <a:t>サイドシル中央のコンター色が緑色）</a:t>
            </a:r>
            <a:endParaRPr kumimoji="1" lang="en-US" altLang="ja-JP" sz="2400" b="1" i="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89092811"/>
      </p:ext>
    </p:extLst>
  </p:cSld>
  <p:clrMapOvr>
    <a:masterClrMapping/>
  </p:clrMapOvr>
  <mc:AlternateContent xmlns:mc="http://schemas.openxmlformats.org/markup-compatibility/2006">
    <mc:Choice xmlns:p14="http://schemas.microsoft.com/office/powerpoint/2010/main" Requires="p14">
      <p:transition p14:dur="10" advClick="0" advTm="8000">
        <p:random/>
      </p:transition>
    </mc:Choice>
    <mc:Fallback>
      <p:transition advClick="0" advTm="8000">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実ライン解析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28</a:t>
            </a:fld>
            <a:endParaRPr lang="ja-JP" altLang="en-US" dirty="0"/>
          </a:p>
        </p:txBody>
      </p:sp>
      <p:sp>
        <p:nvSpPr>
          <p:cNvPr id="3" name="コンテンツ プレースホルダー 2">
            <a:extLst>
              <a:ext uri="{FF2B5EF4-FFF2-40B4-BE49-F238E27FC236}">
                <a16:creationId xmlns:a16="http://schemas.microsoft.com/office/drawing/2014/main" id="{4653E7F4-96DD-438F-8514-CBEFD7904AFC}"/>
              </a:ext>
            </a:extLst>
          </p:cNvPr>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サイドシル内の最終膜厚分布（</a:t>
            </a:r>
            <a:r>
              <a:rPr lang="en-US" altLang="ja-JP" b="1" i="1" u="sng" dirty="0">
                <a:solidFill>
                  <a:srgbClr val="008000"/>
                </a:solidFill>
                <a:effectLst>
                  <a:outerShdw blurRad="38100" dist="38100" dir="2700000" algn="tl">
                    <a:srgbClr val="000000">
                      <a:alpha val="43137"/>
                    </a:srgbClr>
                  </a:outerShdw>
                </a:effectLst>
              </a:rPr>
              <a:t>16M</a:t>
            </a:r>
            <a:r>
              <a:rPr lang="ja-JP" altLang="en-US" b="1" i="1" u="sng" dirty="0">
                <a:solidFill>
                  <a:srgbClr val="008000"/>
                </a:solidFill>
                <a:effectLst>
                  <a:outerShdw blurRad="38100" dist="38100" dir="2700000" algn="tl">
                    <a:srgbClr val="000000">
                      <a:alpha val="43137"/>
                    </a:srgbClr>
                  </a:outerShdw>
                </a:effectLst>
              </a:rPr>
              <a:t>要素</a:t>
            </a:r>
            <a:r>
              <a:rPr lang="ja-JP" altLang="en-US" b="1" i="1" u="sng" dirty="0">
                <a:effectLst>
                  <a:outerShdw blurRad="38100" dist="38100" dir="2700000" algn="tl">
                    <a:srgbClr val="000000">
                      <a:alpha val="43137"/>
                    </a:srgbClr>
                  </a:outerShdw>
                </a:effectLst>
              </a:rPr>
              <a:t>の場合）</a:t>
            </a: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endParaRPr lang="en-US" altLang="ja-JP" b="1" i="1" u="sng" dirty="0">
              <a:effectLst>
                <a:outerShdw blurRad="38100" dist="38100" dir="2700000" algn="tl">
                  <a:srgbClr val="000000">
                    <a:alpha val="43137"/>
                  </a:srgbClr>
                </a:outerShdw>
              </a:effectLst>
            </a:endParaRPr>
          </a:p>
        </p:txBody>
      </p:sp>
      <p:sp>
        <p:nvSpPr>
          <p:cNvPr id="15" name="テキスト ボックス 14">
            <a:extLst>
              <a:ext uri="{FF2B5EF4-FFF2-40B4-BE49-F238E27FC236}">
                <a16:creationId xmlns:a16="http://schemas.microsoft.com/office/drawing/2014/main" id="{0539459E-8BE9-491E-9708-0B2D7D50D69D}"/>
              </a:ext>
            </a:extLst>
          </p:cNvPr>
          <p:cNvSpPr txBox="1"/>
          <p:nvPr/>
        </p:nvSpPr>
        <p:spPr>
          <a:xfrm>
            <a:off x="9516380" y="4218227"/>
            <a:ext cx="881973" cy="369332"/>
          </a:xfrm>
          <a:prstGeom prst="rect">
            <a:avLst/>
          </a:prstGeom>
          <a:solidFill>
            <a:schemeClr val="bg1">
              <a:lumMod val="85000"/>
            </a:schemeClr>
          </a:solidFill>
        </p:spPr>
        <p:txBody>
          <a:bodyPr wrap="none" rtlCol="0">
            <a:spAutoFit/>
          </a:bodyPr>
          <a:lstStyle/>
          <a:p>
            <a:r>
              <a:rPr kumimoji="1" lang="ja-JP" altLang="en-US" b="1" dirty="0"/>
              <a:t>参照解</a:t>
            </a:r>
          </a:p>
        </p:txBody>
      </p:sp>
      <p:sp>
        <p:nvSpPr>
          <p:cNvPr id="5" name="テキスト ボックス 4">
            <a:extLst>
              <a:ext uri="{FF2B5EF4-FFF2-40B4-BE49-F238E27FC236}">
                <a16:creationId xmlns:a16="http://schemas.microsoft.com/office/drawing/2014/main" id="{4F5E3BE4-D045-26A8-3CD1-1EBAE458123A}"/>
              </a:ext>
            </a:extLst>
          </p:cNvPr>
          <p:cNvSpPr txBox="1"/>
          <p:nvPr/>
        </p:nvSpPr>
        <p:spPr>
          <a:xfrm>
            <a:off x="730939" y="5154287"/>
            <a:ext cx="5365062" cy="830997"/>
          </a:xfrm>
          <a:prstGeom prst="rect">
            <a:avLst/>
          </a:prstGeom>
          <a:noFill/>
        </p:spPr>
        <p:txBody>
          <a:bodyPr wrap="square" rtlCol="0">
            <a:spAutoFit/>
          </a:bodyPr>
          <a:lstStyle/>
          <a:p>
            <a:pPr algn="ctr"/>
            <a:r>
              <a:rPr lang="ja-JP" altLang="en-US" sz="2400" dirty="0"/>
              <a:t>標準</a:t>
            </a:r>
            <a:r>
              <a:rPr lang="en-US" altLang="ja-JP" sz="2400" dirty="0"/>
              <a:t>FEM</a:t>
            </a:r>
            <a:r>
              <a:rPr lang="ja-JP" altLang="en-US" sz="2400" dirty="0"/>
              <a:t>の解はかなり厚い．</a:t>
            </a:r>
            <a:br>
              <a:rPr lang="en-US" altLang="ja-JP" sz="2400" dirty="0"/>
            </a:br>
            <a:r>
              <a:rPr lang="en-US" altLang="ja-JP" sz="2400" dirty="0"/>
              <a:t>(</a:t>
            </a:r>
            <a:r>
              <a:rPr lang="ja-JP" altLang="en-US" sz="2400" dirty="0"/>
              <a:t>サイドシル中央のコンター色が橙色）</a:t>
            </a:r>
            <a:endParaRPr lang="en-US" altLang="ja-JP" sz="2400" dirty="0"/>
          </a:p>
        </p:txBody>
      </p:sp>
      <p:sp>
        <p:nvSpPr>
          <p:cNvPr id="10" name="テキスト ボックス 9">
            <a:extLst>
              <a:ext uri="{FF2B5EF4-FFF2-40B4-BE49-F238E27FC236}">
                <a16:creationId xmlns:a16="http://schemas.microsoft.com/office/drawing/2014/main" id="{5C155EC6-0212-BE74-69C7-2BD2B64670AF}"/>
              </a:ext>
            </a:extLst>
          </p:cNvPr>
          <p:cNvSpPr txBox="1"/>
          <p:nvPr/>
        </p:nvSpPr>
        <p:spPr>
          <a:xfrm>
            <a:off x="6095534" y="5118283"/>
            <a:ext cx="5365062" cy="830997"/>
          </a:xfrm>
          <a:prstGeom prst="rect">
            <a:avLst/>
          </a:prstGeom>
          <a:noFill/>
        </p:spPr>
        <p:txBody>
          <a:bodyPr wrap="square">
            <a:spAutoFit/>
          </a:bodyPr>
          <a:lstStyle/>
          <a:p>
            <a:pPr algn="ctr"/>
            <a:r>
              <a:rPr lang="en-US" altLang="ja-JP" sz="2400" dirty="0"/>
              <a:t>EDESFEM</a:t>
            </a:r>
            <a:r>
              <a:rPr lang="ja-JP" altLang="en-US" sz="2400" dirty="0"/>
              <a:t>の解は高精度．</a:t>
            </a:r>
            <a:br>
              <a:rPr lang="en-US" altLang="ja-JP" sz="2400" dirty="0"/>
            </a:br>
            <a:r>
              <a:rPr lang="en-US" altLang="ja-JP" sz="2400" dirty="0"/>
              <a:t>(</a:t>
            </a:r>
            <a:r>
              <a:rPr lang="ja-JP" altLang="en-US" sz="2400" dirty="0"/>
              <a:t>サイドシル中央のコンター色が緑色）</a:t>
            </a:r>
            <a:endParaRPr kumimoji="1" lang="en-US" altLang="ja-JP" sz="2400" b="1" i="1" u="sng" dirty="0">
              <a:effectLst>
                <a:outerShdw blurRad="38100" dist="38100" dir="2700000" algn="tl">
                  <a:srgbClr val="000000">
                    <a:alpha val="43137"/>
                  </a:srgbClr>
                </a:outerShdw>
              </a:effectLst>
            </a:endParaRPr>
          </a:p>
        </p:txBody>
      </p:sp>
      <p:pic>
        <p:nvPicPr>
          <p:cNvPr id="6" name="図 5">
            <a:extLst>
              <a:ext uri="{FF2B5EF4-FFF2-40B4-BE49-F238E27FC236}">
                <a16:creationId xmlns:a16="http://schemas.microsoft.com/office/drawing/2014/main" id="{19888D16-17E9-11F2-9C12-0C93A78499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226" y="1797843"/>
            <a:ext cx="5748338" cy="3262313"/>
          </a:xfrm>
          <a:prstGeom prst="rect">
            <a:avLst/>
          </a:prstGeom>
        </p:spPr>
      </p:pic>
      <p:pic>
        <p:nvPicPr>
          <p:cNvPr id="11" name="図 10">
            <a:extLst>
              <a:ext uri="{FF2B5EF4-FFF2-40B4-BE49-F238E27FC236}">
                <a16:creationId xmlns:a16="http://schemas.microsoft.com/office/drawing/2014/main" id="{ACFA5A6F-C2ED-8A96-0ECE-99EEA8B836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797842"/>
            <a:ext cx="5748338" cy="3262313"/>
          </a:xfrm>
          <a:prstGeom prst="rect">
            <a:avLst/>
          </a:prstGeom>
        </p:spPr>
      </p:pic>
      <p:sp>
        <p:nvSpPr>
          <p:cNvPr id="9" name="テキスト ボックス 8">
            <a:extLst>
              <a:ext uri="{FF2B5EF4-FFF2-40B4-BE49-F238E27FC236}">
                <a16:creationId xmlns:a16="http://schemas.microsoft.com/office/drawing/2014/main" id="{C087D4DB-8785-2BA4-68B8-CD528D5205E2}"/>
              </a:ext>
            </a:extLst>
          </p:cNvPr>
          <p:cNvSpPr txBox="1"/>
          <p:nvPr/>
        </p:nvSpPr>
        <p:spPr>
          <a:xfrm>
            <a:off x="334434" y="1193847"/>
            <a:ext cx="2406429" cy="400110"/>
          </a:xfrm>
          <a:prstGeom prst="rect">
            <a:avLst/>
          </a:prstGeom>
          <a:solidFill>
            <a:srgbClr val="92D050"/>
          </a:solidFill>
        </p:spPr>
        <p:txBody>
          <a:bodyPr wrap="none" rtlCol="0">
            <a:spAutoFit/>
          </a:bodyPr>
          <a:lstStyle/>
          <a:p>
            <a:r>
              <a:rPr lang="ja-JP" altLang="en-US" sz="2000" dirty="0"/>
              <a:t>標準</a:t>
            </a:r>
            <a:r>
              <a:rPr lang="en-US" altLang="ja-JP" sz="2000" dirty="0"/>
              <a:t>FEM (FEM-T4)</a:t>
            </a:r>
            <a:endParaRPr lang="ja-JP" altLang="en-US" sz="2000" dirty="0"/>
          </a:p>
        </p:txBody>
      </p:sp>
      <p:sp>
        <p:nvSpPr>
          <p:cNvPr id="12" name="テキスト ボックス 11">
            <a:extLst>
              <a:ext uri="{FF2B5EF4-FFF2-40B4-BE49-F238E27FC236}">
                <a16:creationId xmlns:a16="http://schemas.microsoft.com/office/drawing/2014/main" id="{F148C221-3A30-9C78-BB9C-5B5D0A48599B}"/>
              </a:ext>
            </a:extLst>
          </p:cNvPr>
          <p:cNvSpPr txBox="1"/>
          <p:nvPr/>
        </p:nvSpPr>
        <p:spPr>
          <a:xfrm>
            <a:off x="6095534" y="1199774"/>
            <a:ext cx="3121876" cy="400110"/>
          </a:xfrm>
          <a:prstGeom prst="rect">
            <a:avLst/>
          </a:prstGeom>
          <a:solidFill>
            <a:srgbClr val="E48D48"/>
          </a:solidFill>
        </p:spPr>
        <p:txBody>
          <a:bodyPr wrap="square" rtlCol="0">
            <a:spAutoFit/>
          </a:bodyPr>
          <a:lstStyle/>
          <a:p>
            <a:r>
              <a:rPr lang="en-US" altLang="ja-JP" sz="2000" b="1" dirty="0">
                <a:effectLst>
                  <a:outerShdw blurRad="38100" dist="38100" dir="2700000" algn="tl">
                    <a:srgbClr val="000000">
                      <a:alpha val="43137"/>
                    </a:srgbClr>
                  </a:outerShdw>
                </a:effectLst>
                <a:latin typeface="Bookman Old Style" panose="02050604050505020204" pitchFamily="18" charset="0"/>
              </a:rPr>
              <a:t>EDESFEM </a:t>
            </a:r>
            <a:r>
              <a:rPr lang="en-US" altLang="ja-JP" sz="2000" dirty="0">
                <a:latin typeface="ＭＳ Ｐゴシック" panose="020B0600070205080204" pitchFamily="50" charset="-128"/>
                <a:ea typeface="ＭＳ Ｐゴシック" panose="020B0600070205080204" pitchFamily="50" charset="-128"/>
              </a:rPr>
              <a:t>(</a:t>
            </a:r>
            <a:r>
              <a:rPr lang="en-US" altLang="ja-JP" sz="2000" dirty="0"/>
              <a:t>ES-FEM-T4)</a:t>
            </a:r>
            <a:endParaRPr lang="ja-JP" altLang="en-US" sz="2000" dirty="0"/>
          </a:p>
        </p:txBody>
      </p:sp>
    </p:spTree>
    <p:extLst>
      <p:ext uri="{BB962C8B-B14F-4D97-AF65-F5344CB8AC3E}">
        <p14:creationId xmlns:p14="http://schemas.microsoft.com/office/powerpoint/2010/main" val="3267949652"/>
      </p:ext>
    </p:extLst>
  </p:cSld>
  <p:clrMapOvr>
    <a:masterClrMapping/>
  </p:clrMapOvr>
  <mc:AlternateContent xmlns:mc="http://schemas.openxmlformats.org/markup-compatibility/2006">
    <mc:Choice xmlns:p14="http://schemas.microsoft.com/office/powerpoint/2010/main" Requires="p14">
      <p:transition p14:dur="10" advClick="0" advTm="8000">
        <p:random/>
      </p:transition>
    </mc:Choice>
    <mc:Fallback>
      <p:transition advClick="0" advTm="8000">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実ライン解析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29</a:t>
            </a:fld>
            <a:endParaRPr lang="ja-JP" altLang="en-US" dirty="0"/>
          </a:p>
        </p:txBody>
      </p:sp>
      <p:sp>
        <p:nvSpPr>
          <p:cNvPr id="3" name="コンテンツ プレースホルダー 2">
            <a:extLst>
              <a:ext uri="{FF2B5EF4-FFF2-40B4-BE49-F238E27FC236}">
                <a16:creationId xmlns:a16="http://schemas.microsoft.com/office/drawing/2014/main" id="{4653E7F4-96DD-438F-8514-CBEFD7904AFC}"/>
              </a:ext>
            </a:extLst>
          </p:cNvPr>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サイドシル内の最終膜厚分布（</a:t>
            </a:r>
            <a:r>
              <a:rPr lang="en-US" altLang="ja-JP" b="1" i="1" u="sng" dirty="0">
                <a:solidFill>
                  <a:srgbClr val="0000CC"/>
                </a:solidFill>
                <a:effectLst>
                  <a:outerShdw blurRad="38100" dist="38100" dir="2700000" algn="tl">
                    <a:srgbClr val="000000">
                      <a:alpha val="43137"/>
                    </a:srgbClr>
                  </a:outerShdw>
                </a:effectLst>
              </a:rPr>
              <a:t>10M</a:t>
            </a:r>
            <a:r>
              <a:rPr lang="ja-JP" altLang="en-US" b="1" i="1" u="sng" dirty="0">
                <a:solidFill>
                  <a:srgbClr val="0000CC"/>
                </a:solidFill>
                <a:effectLst>
                  <a:outerShdw blurRad="38100" dist="38100" dir="2700000" algn="tl">
                    <a:srgbClr val="000000">
                      <a:alpha val="43137"/>
                    </a:srgbClr>
                  </a:outerShdw>
                </a:effectLst>
              </a:rPr>
              <a:t>要素</a:t>
            </a:r>
            <a:r>
              <a:rPr lang="ja-JP" altLang="en-US" b="1" i="1" u="sng" dirty="0">
                <a:effectLst>
                  <a:outerShdw blurRad="38100" dist="38100" dir="2700000" algn="tl">
                    <a:srgbClr val="000000">
                      <a:alpha val="43137"/>
                    </a:srgbClr>
                  </a:outerShdw>
                </a:effectLst>
              </a:rPr>
              <a:t>の場合）</a:t>
            </a: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pPr marL="0" indent="0">
              <a:buNone/>
            </a:pPr>
            <a:endParaRPr lang="en-US" altLang="ja-JP" b="1" i="1" u="sng" dirty="0">
              <a:effectLst>
                <a:outerShdw blurRad="38100" dist="38100" dir="2700000" algn="tl">
                  <a:srgbClr val="000000">
                    <a:alpha val="43137"/>
                  </a:srgbClr>
                </a:outerShdw>
              </a:effectLst>
            </a:endParaRPr>
          </a:p>
          <a:p>
            <a:endParaRPr lang="en-US" altLang="ja-JP" b="1" i="1" u="sng" dirty="0">
              <a:effectLst>
                <a:outerShdw blurRad="38100" dist="38100" dir="2700000" algn="tl">
                  <a:srgbClr val="000000">
                    <a:alpha val="43137"/>
                  </a:srgbClr>
                </a:outerShdw>
              </a:effectLst>
            </a:endParaRPr>
          </a:p>
        </p:txBody>
      </p:sp>
      <p:sp>
        <p:nvSpPr>
          <p:cNvPr id="15" name="テキスト ボックス 14">
            <a:extLst>
              <a:ext uri="{FF2B5EF4-FFF2-40B4-BE49-F238E27FC236}">
                <a16:creationId xmlns:a16="http://schemas.microsoft.com/office/drawing/2014/main" id="{0539459E-8BE9-491E-9708-0B2D7D50D69D}"/>
              </a:ext>
            </a:extLst>
          </p:cNvPr>
          <p:cNvSpPr txBox="1"/>
          <p:nvPr/>
        </p:nvSpPr>
        <p:spPr>
          <a:xfrm>
            <a:off x="9516380" y="4218227"/>
            <a:ext cx="881973" cy="369332"/>
          </a:xfrm>
          <a:prstGeom prst="rect">
            <a:avLst/>
          </a:prstGeom>
          <a:solidFill>
            <a:schemeClr val="bg1">
              <a:lumMod val="85000"/>
            </a:schemeClr>
          </a:solidFill>
        </p:spPr>
        <p:txBody>
          <a:bodyPr wrap="none" rtlCol="0">
            <a:spAutoFit/>
          </a:bodyPr>
          <a:lstStyle/>
          <a:p>
            <a:r>
              <a:rPr kumimoji="1" lang="ja-JP" altLang="en-US" b="1" dirty="0"/>
              <a:t>参照解</a:t>
            </a:r>
          </a:p>
        </p:txBody>
      </p:sp>
      <p:sp>
        <p:nvSpPr>
          <p:cNvPr id="5" name="テキスト ボックス 4">
            <a:extLst>
              <a:ext uri="{FF2B5EF4-FFF2-40B4-BE49-F238E27FC236}">
                <a16:creationId xmlns:a16="http://schemas.microsoft.com/office/drawing/2014/main" id="{4F5E3BE4-D045-26A8-3CD1-1EBAE458123A}"/>
              </a:ext>
            </a:extLst>
          </p:cNvPr>
          <p:cNvSpPr txBox="1"/>
          <p:nvPr/>
        </p:nvSpPr>
        <p:spPr>
          <a:xfrm>
            <a:off x="730939" y="5154287"/>
            <a:ext cx="5365062" cy="830997"/>
          </a:xfrm>
          <a:prstGeom prst="rect">
            <a:avLst/>
          </a:prstGeom>
          <a:noFill/>
        </p:spPr>
        <p:txBody>
          <a:bodyPr wrap="square" rtlCol="0">
            <a:spAutoFit/>
          </a:bodyPr>
          <a:lstStyle/>
          <a:p>
            <a:pPr algn="ctr"/>
            <a:r>
              <a:rPr lang="ja-JP" altLang="en-US" sz="2400" dirty="0"/>
              <a:t>標準</a:t>
            </a:r>
            <a:r>
              <a:rPr lang="en-US" altLang="ja-JP" sz="2400" dirty="0"/>
              <a:t>FEM</a:t>
            </a:r>
            <a:r>
              <a:rPr lang="ja-JP" altLang="en-US" sz="2400" dirty="0"/>
              <a:t>の解は異常に厚い．</a:t>
            </a:r>
            <a:br>
              <a:rPr lang="en-US" altLang="ja-JP" sz="2400" dirty="0"/>
            </a:br>
            <a:r>
              <a:rPr lang="en-US" altLang="ja-JP" sz="2400" dirty="0"/>
              <a:t>(</a:t>
            </a:r>
            <a:r>
              <a:rPr lang="ja-JP" altLang="en-US" sz="2400" dirty="0"/>
              <a:t>サイドシル中央のコンター色が赤色）</a:t>
            </a:r>
            <a:endParaRPr lang="en-US" altLang="ja-JP" sz="2400" dirty="0"/>
          </a:p>
        </p:txBody>
      </p:sp>
      <p:sp>
        <p:nvSpPr>
          <p:cNvPr id="10" name="テキスト ボックス 9">
            <a:extLst>
              <a:ext uri="{FF2B5EF4-FFF2-40B4-BE49-F238E27FC236}">
                <a16:creationId xmlns:a16="http://schemas.microsoft.com/office/drawing/2014/main" id="{5C155EC6-0212-BE74-69C7-2BD2B64670AF}"/>
              </a:ext>
            </a:extLst>
          </p:cNvPr>
          <p:cNvSpPr txBox="1"/>
          <p:nvPr/>
        </p:nvSpPr>
        <p:spPr>
          <a:xfrm>
            <a:off x="6095534" y="5118283"/>
            <a:ext cx="5365062" cy="830997"/>
          </a:xfrm>
          <a:prstGeom prst="rect">
            <a:avLst/>
          </a:prstGeom>
          <a:noFill/>
        </p:spPr>
        <p:txBody>
          <a:bodyPr wrap="square">
            <a:spAutoFit/>
          </a:bodyPr>
          <a:lstStyle/>
          <a:p>
            <a:pPr algn="ctr"/>
            <a:r>
              <a:rPr lang="en-US" altLang="ja-JP" sz="2400" dirty="0"/>
              <a:t>EDESFEM</a:t>
            </a:r>
            <a:r>
              <a:rPr lang="ja-JP" altLang="en-US" sz="2400" dirty="0"/>
              <a:t>の解はやや厚い．</a:t>
            </a:r>
            <a:br>
              <a:rPr lang="en-US" altLang="ja-JP" sz="2400" dirty="0"/>
            </a:br>
            <a:r>
              <a:rPr lang="en-US" altLang="ja-JP" sz="2400" dirty="0"/>
              <a:t>(</a:t>
            </a:r>
            <a:r>
              <a:rPr lang="ja-JP" altLang="en-US" sz="2400" dirty="0"/>
              <a:t>サイドシル中央のコンター色が黄色）</a:t>
            </a:r>
            <a:endParaRPr kumimoji="1" lang="en-US" altLang="ja-JP" sz="2400" b="1" i="1" u="sng" dirty="0">
              <a:effectLst>
                <a:outerShdw blurRad="38100" dist="38100" dir="2700000" algn="tl">
                  <a:srgbClr val="000000">
                    <a:alpha val="43137"/>
                  </a:srgbClr>
                </a:outerShdw>
              </a:effectLst>
            </a:endParaRPr>
          </a:p>
        </p:txBody>
      </p:sp>
      <p:pic>
        <p:nvPicPr>
          <p:cNvPr id="9" name="図 8">
            <a:extLst>
              <a:ext uri="{FF2B5EF4-FFF2-40B4-BE49-F238E27FC236}">
                <a16:creationId xmlns:a16="http://schemas.microsoft.com/office/drawing/2014/main" id="{27CB00A0-E253-06B2-E83B-F7EE61D2A3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434" y="1797843"/>
            <a:ext cx="5748338" cy="3262313"/>
          </a:xfrm>
          <a:prstGeom prst="rect">
            <a:avLst/>
          </a:prstGeom>
        </p:spPr>
      </p:pic>
      <p:pic>
        <p:nvPicPr>
          <p:cNvPr id="12" name="図 11">
            <a:extLst>
              <a:ext uri="{FF2B5EF4-FFF2-40B4-BE49-F238E27FC236}">
                <a16:creationId xmlns:a16="http://schemas.microsoft.com/office/drawing/2014/main" id="{502832C3-1888-556C-D13D-59F8556F67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0625" y="1798701"/>
            <a:ext cx="5748338" cy="3262313"/>
          </a:xfrm>
          <a:prstGeom prst="rect">
            <a:avLst/>
          </a:prstGeom>
        </p:spPr>
      </p:pic>
      <p:grpSp>
        <p:nvGrpSpPr>
          <p:cNvPr id="13" name="グループ化 12">
            <a:extLst>
              <a:ext uri="{FF2B5EF4-FFF2-40B4-BE49-F238E27FC236}">
                <a16:creationId xmlns:a16="http://schemas.microsoft.com/office/drawing/2014/main" id="{1050EEED-A959-D212-926F-BF6388C95855}"/>
              </a:ext>
            </a:extLst>
          </p:cNvPr>
          <p:cNvGrpSpPr/>
          <p:nvPr/>
        </p:nvGrpSpPr>
        <p:grpSpPr>
          <a:xfrm>
            <a:off x="2315580" y="2600908"/>
            <a:ext cx="5904656" cy="2124236"/>
            <a:chOff x="791580" y="2600908"/>
            <a:chExt cx="5904656" cy="2124236"/>
          </a:xfrm>
        </p:grpSpPr>
        <p:sp>
          <p:nvSpPr>
            <p:cNvPr id="14" name="テキスト ボックス 13">
              <a:extLst>
                <a:ext uri="{FF2B5EF4-FFF2-40B4-BE49-F238E27FC236}">
                  <a16:creationId xmlns:a16="http://schemas.microsoft.com/office/drawing/2014/main" id="{97D78889-EA05-8995-6619-32CB577B37B1}"/>
                </a:ext>
              </a:extLst>
            </p:cNvPr>
            <p:cNvSpPr txBox="1"/>
            <p:nvPr/>
          </p:nvSpPr>
          <p:spPr>
            <a:xfrm>
              <a:off x="2637950" y="2600908"/>
              <a:ext cx="2222082" cy="1015663"/>
            </a:xfrm>
            <a:prstGeom prst="rect">
              <a:avLst/>
            </a:prstGeom>
            <a:solidFill>
              <a:schemeClr val="bg1">
                <a:lumMod val="95000"/>
              </a:schemeClr>
            </a:solidFill>
            <a:ln w="19050">
              <a:solidFill>
                <a:srgbClr val="FF00FF"/>
              </a:solidFill>
            </a:ln>
          </p:spPr>
          <p:txBody>
            <a:bodyPr wrap="none" rtlCol="0">
              <a:spAutoFit/>
            </a:bodyPr>
            <a:lstStyle/>
            <a:p>
              <a:pPr algn="ctr"/>
              <a:r>
                <a:rPr lang="ja-JP" altLang="en-US" sz="2000" dirty="0">
                  <a:solidFill>
                    <a:srgbClr val="FF00FF"/>
                  </a:solidFill>
                </a:rPr>
                <a:t>丸印のサンプル点</a:t>
              </a:r>
              <a:br>
                <a:rPr lang="en-US" altLang="ja-JP" sz="2000" dirty="0">
                  <a:solidFill>
                    <a:srgbClr val="FF00FF"/>
                  </a:solidFill>
                </a:rPr>
              </a:br>
              <a:r>
                <a:rPr lang="ja-JP" altLang="en-US" sz="2000" dirty="0">
                  <a:solidFill>
                    <a:srgbClr val="FF00FF"/>
                  </a:solidFill>
                </a:rPr>
                <a:t>で膜厚時刻歴を</a:t>
              </a:r>
              <a:br>
                <a:rPr lang="en-US" altLang="ja-JP" sz="2000" dirty="0">
                  <a:solidFill>
                    <a:srgbClr val="FF00FF"/>
                  </a:solidFill>
                </a:rPr>
              </a:br>
              <a:r>
                <a:rPr lang="ja-JP" altLang="en-US" sz="2000" dirty="0">
                  <a:solidFill>
                    <a:srgbClr val="FF00FF"/>
                  </a:solidFill>
                </a:rPr>
                <a:t>グラフで比較する．</a:t>
              </a:r>
            </a:p>
          </p:txBody>
        </p:sp>
        <p:sp>
          <p:nvSpPr>
            <p:cNvPr id="16" name="楕円 15">
              <a:extLst>
                <a:ext uri="{FF2B5EF4-FFF2-40B4-BE49-F238E27FC236}">
                  <a16:creationId xmlns:a16="http://schemas.microsoft.com/office/drawing/2014/main" id="{AE60DEE2-3403-C058-5267-4EC25B0A1A54}"/>
                </a:ext>
              </a:extLst>
            </p:cNvPr>
            <p:cNvSpPr/>
            <p:nvPr/>
          </p:nvSpPr>
          <p:spPr>
            <a:xfrm>
              <a:off x="791580" y="4581128"/>
              <a:ext cx="144016" cy="144016"/>
            </a:xfrm>
            <a:prstGeom prst="ellipse">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楕円 16">
              <a:extLst>
                <a:ext uri="{FF2B5EF4-FFF2-40B4-BE49-F238E27FC236}">
                  <a16:creationId xmlns:a16="http://schemas.microsoft.com/office/drawing/2014/main" id="{DE2B04E6-F110-7B5A-4F03-F35C8380043E}"/>
                </a:ext>
              </a:extLst>
            </p:cNvPr>
            <p:cNvSpPr/>
            <p:nvPr/>
          </p:nvSpPr>
          <p:spPr>
            <a:xfrm>
              <a:off x="6552220" y="4581128"/>
              <a:ext cx="144016" cy="144016"/>
            </a:xfrm>
            <a:prstGeom prst="ellipse">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矢印コネクタ 17">
              <a:extLst>
                <a:ext uri="{FF2B5EF4-FFF2-40B4-BE49-F238E27FC236}">
                  <a16:creationId xmlns:a16="http://schemas.microsoft.com/office/drawing/2014/main" id="{B5370790-9E7A-A978-AEB6-822B0E6C5D27}"/>
                </a:ext>
              </a:extLst>
            </p:cNvPr>
            <p:cNvCxnSpPr>
              <a:cxnSpLocks/>
              <a:stCxn id="14" idx="1"/>
              <a:endCxn id="16" idx="7"/>
            </p:cNvCxnSpPr>
            <p:nvPr/>
          </p:nvCxnSpPr>
          <p:spPr>
            <a:xfrm flipH="1">
              <a:off x="914505" y="3108740"/>
              <a:ext cx="1723445" cy="1493479"/>
            </a:xfrm>
            <a:prstGeom prst="straightConnector1">
              <a:avLst/>
            </a:prstGeom>
            <a:ln w="1905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62C3CBEE-FC23-D5B3-823E-93B26AB11419}"/>
                </a:ext>
              </a:extLst>
            </p:cNvPr>
            <p:cNvCxnSpPr>
              <a:cxnSpLocks/>
              <a:stCxn id="14" idx="3"/>
              <a:endCxn id="17" idx="1"/>
            </p:cNvCxnSpPr>
            <p:nvPr/>
          </p:nvCxnSpPr>
          <p:spPr>
            <a:xfrm>
              <a:off x="4860032" y="3108740"/>
              <a:ext cx="1713279" cy="1493479"/>
            </a:xfrm>
            <a:prstGeom prst="straightConnector1">
              <a:avLst/>
            </a:prstGeom>
            <a:ln w="19050">
              <a:solidFill>
                <a:srgbClr val="FF00FF"/>
              </a:solidFill>
              <a:tailEnd type="triangle"/>
            </a:ln>
          </p:spPr>
          <p:style>
            <a:lnRef idx="1">
              <a:schemeClr val="accent1"/>
            </a:lnRef>
            <a:fillRef idx="0">
              <a:schemeClr val="accent1"/>
            </a:fillRef>
            <a:effectRef idx="0">
              <a:schemeClr val="accent1"/>
            </a:effectRef>
            <a:fontRef idx="minor">
              <a:schemeClr val="tx1"/>
            </a:fontRef>
          </p:style>
        </p:cxnSp>
      </p:grpSp>
      <p:sp>
        <p:nvSpPr>
          <p:cNvPr id="6" name="テキスト ボックス 5">
            <a:extLst>
              <a:ext uri="{FF2B5EF4-FFF2-40B4-BE49-F238E27FC236}">
                <a16:creationId xmlns:a16="http://schemas.microsoft.com/office/drawing/2014/main" id="{CE9AC81C-989E-45C5-EB3B-CE9910042892}"/>
              </a:ext>
            </a:extLst>
          </p:cNvPr>
          <p:cNvSpPr txBox="1"/>
          <p:nvPr/>
        </p:nvSpPr>
        <p:spPr>
          <a:xfrm>
            <a:off x="334434" y="1193847"/>
            <a:ext cx="2406429" cy="400110"/>
          </a:xfrm>
          <a:prstGeom prst="rect">
            <a:avLst/>
          </a:prstGeom>
          <a:solidFill>
            <a:srgbClr val="92D050"/>
          </a:solidFill>
        </p:spPr>
        <p:txBody>
          <a:bodyPr wrap="none" rtlCol="0">
            <a:spAutoFit/>
          </a:bodyPr>
          <a:lstStyle/>
          <a:p>
            <a:r>
              <a:rPr lang="ja-JP" altLang="en-US" sz="2000" dirty="0"/>
              <a:t>標準</a:t>
            </a:r>
            <a:r>
              <a:rPr lang="en-US" altLang="ja-JP" sz="2000" dirty="0"/>
              <a:t>FEM (FEM-T4)</a:t>
            </a:r>
            <a:endParaRPr lang="ja-JP" altLang="en-US" sz="2000" dirty="0"/>
          </a:p>
        </p:txBody>
      </p:sp>
      <p:sp>
        <p:nvSpPr>
          <p:cNvPr id="11" name="テキスト ボックス 10">
            <a:extLst>
              <a:ext uri="{FF2B5EF4-FFF2-40B4-BE49-F238E27FC236}">
                <a16:creationId xmlns:a16="http://schemas.microsoft.com/office/drawing/2014/main" id="{12D9C7F4-63D9-F468-37DC-802AE5000B6A}"/>
              </a:ext>
            </a:extLst>
          </p:cNvPr>
          <p:cNvSpPr txBox="1"/>
          <p:nvPr/>
        </p:nvSpPr>
        <p:spPr>
          <a:xfrm>
            <a:off x="6095534" y="1199774"/>
            <a:ext cx="3121876" cy="400110"/>
          </a:xfrm>
          <a:prstGeom prst="rect">
            <a:avLst/>
          </a:prstGeom>
          <a:solidFill>
            <a:srgbClr val="E48D48"/>
          </a:solidFill>
        </p:spPr>
        <p:txBody>
          <a:bodyPr wrap="square" rtlCol="0">
            <a:spAutoFit/>
          </a:bodyPr>
          <a:lstStyle/>
          <a:p>
            <a:r>
              <a:rPr lang="en-US" altLang="ja-JP" sz="2000" b="1" dirty="0">
                <a:effectLst>
                  <a:outerShdw blurRad="38100" dist="38100" dir="2700000" algn="tl">
                    <a:srgbClr val="000000">
                      <a:alpha val="43137"/>
                    </a:srgbClr>
                  </a:outerShdw>
                </a:effectLst>
                <a:latin typeface="Bookman Old Style" panose="02050604050505020204" pitchFamily="18" charset="0"/>
              </a:rPr>
              <a:t>EDESFEM </a:t>
            </a:r>
            <a:r>
              <a:rPr lang="en-US" altLang="ja-JP" sz="2000" dirty="0">
                <a:latin typeface="ＭＳ Ｐゴシック" panose="020B0600070205080204" pitchFamily="50" charset="-128"/>
                <a:ea typeface="ＭＳ Ｐゴシック" panose="020B0600070205080204" pitchFamily="50" charset="-128"/>
              </a:rPr>
              <a:t>(</a:t>
            </a:r>
            <a:r>
              <a:rPr lang="en-US" altLang="ja-JP" sz="2000" dirty="0"/>
              <a:t>ES-FEM-T4)</a:t>
            </a:r>
            <a:endParaRPr lang="ja-JP" altLang="en-US" sz="2000" dirty="0"/>
          </a:p>
        </p:txBody>
      </p:sp>
    </p:spTree>
    <p:extLst>
      <p:ext uri="{BB962C8B-B14F-4D97-AF65-F5344CB8AC3E}">
        <p14:creationId xmlns:p14="http://schemas.microsoft.com/office/powerpoint/2010/main" val="581577733"/>
      </p:ext>
    </p:extLst>
  </p:cSld>
  <p:clrMapOvr>
    <a:masterClrMapping/>
  </p:clrMapOvr>
  <mc:AlternateContent xmlns:mc="http://schemas.openxmlformats.org/markup-compatibility/2006">
    <mc:Choice xmlns:p14="http://schemas.microsoft.com/office/powerpoint/2010/main" Requires="p14">
      <p:transition p14:dur="10" advClick="0" advTm="12000">
        <p:random/>
      </p:transition>
    </mc:Choice>
    <mc:Fallback>
      <p:transition advClick="0" advTm="1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800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4B6C3C6-37EA-4B09-BBCC-BBC5E18DCAC4}"/>
              </a:ext>
            </a:extLst>
          </p:cNvPr>
          <p:cNvSpPr>
            <a:spLocks noGrp="1"/>
          </p:cNvSpPr>
          <p:nvPr>
            <p:ph type="title"/>
          </p:nvPr>
        </p:nvSpPr>
        <p:spPr/>
        <p:txBody>
          <a:bodyPr/>
          <a:lstStyle/>
          <a:p>
            <a:r>
              <a:rPr kumimoji="1" lang="ja-JP" altLang="en-US" dirty="0"/>
              <a:t>電着塗装の重要性</a:t>
            </a:r>
          </a:p>
        </p:txBody>
      </p:sp>
      <p:sp>
        <p:nvSpPr>
          <p:cNvPr id="5" name="コンテンツ プレースホルダー 4">
            <a:extLst>
              <a:ext uri="{FF2B5EF4-FFF2-40B4-BE49-F238E27FC236}">
                <a16:creationId xmlns:a16="http://schemas.microsoft.com/office/drawing/2014/main" id="{3A2A2B80-C321-47D0-93F7-DED472724799}"/>
              </a:ext>
            </a:extLst>
          </p:cNvPr>
          <p:cNvSpPr>
            <a:spLocks noGrp="1"/>
          </p:cNvSpPr>
          <p:nvPr>
            <p:ph idx="1"/>
          </p:nvPr>
        </p:nvSpPr>
        <p:spPr/>
        <p:txBody>
          <a:bodyPr/>
          <a:lstStyle/>
          <a:p>
            <a:endParaRPr lang="en-US" altLang="ja-JP" dirty="0"/>
          </a:p>
          <a:p>
            <a:endParaRPr lang="en-US" altLang="ja-JP" dirty="0"/>
          </a:p>
          <a:p>
            <a:endParaRPr lang="en-US" altLang="ja-JP" dirty="0"/>
          </a:p>
          <a:p>
            <a:endParaRPr lang="en-US" altLang="ja-JP" dirty="0"/>
          </a:p>
          <a:p>
            <a:endParaRPr lang="en-US" altLang="ja-JP" dirty="0"/>
          </a:p>
          <a:p>
            <a:endParaRPr lang="en-US" altLang="ja-JP" dirty="0"/>
          </a:p>
          <a:p>
            <a:r>
              <a:rPr lang="ja-JP" altLang="en-US" sz="2400" dirty="0"/>
              <a:t>車体の安全性</a:t>
            </a:r>
            <a:r>
              <a:rPr lang="en-US" altLang="ja-JP" sz="2400" dirty="0"/>
              <a:t>/</a:t>
            </a:r>
            <a:r>
              <a:rPr lang="ja-JP" altLang="en-US" sz="2400" dirty="0"/>
              <a:t>健全性に関する検査（実車衝突試験など）は，通例，腐食のない新車でのみ実施される．</a:t>
            </a:r>
            <a:endParaRPr lang="en-US" altLang="ja-JP" sz="2400" dirty="0"/>
          </a:p>
          <a:p>
            <a:r>
              <a:rPr lang="ja-JP" altLang="en-US" sz="2400" dirty="0"/>
              <a:t>しかし，現実には</a:t>
            </a:r>
            <a:r>
              <a:rPr lang="ja-JP" altLang="en-US" sz="2400" dirty="0">
                <a:solidFill>
                  <a:srgbClr val="C00000"/>
                </a:solidFill>
              </a:rPr>
              <a:t>腐食</a:t>
            </a:r>
            <a:r>
              <a:rPr lang="ja-JP" altLang="en-US" sz="2400" dirty="0"/>
              <a:t>が進むと新車の時と比べて</a:t>
            </a:r>
            <a:r>
              <a:rPr lang="ja-JP" altLang="en-US" sz="2400" dirty="0">
                <a:solidFill>
                  <a:srgbClr val="0000CC"/>
                </a:solidFill>
              </a:rPr>
              <a:t>強度や剛性が著しく低下</a:t>
            </a:r>
            <a:r>
              <a:rPr lang="ja-JP" altLang="en-US" sz="2400" dirty="0"/>
              <a:t>してしまう．</a:t>
            </a:r>
            <a:endParaRPr lang="en-US" altLang="ja-JP" sz="2400" dirty="0">
              <a:solidFill>
                <a:srgbClr val="C00000"/>
              </a:solidFill>
            </a:endParaRPr>
          </a:p>
          <a:p>
            <a:r>
              <a:rPr lang="ja-JP" altLang="en-US" sz="2400" dirty="0"/>
              <a:t>すなわち，</a:t>
            </a:r>
            <a:r>
              <a:rPr lang="ja-JP" altLang="en-US" sz="2400" dirty="0">
                <a:solidFill>
                  <a:srgbClr val="C00000"/>
                </a:solidFill>
              </a:rPr>
              <a:t>腐食</a:t>
            </a:r>
            <a:r>
              <a:rPr lang="ja-JP" altLang="en-US" sz="2400" dirty="0"/>
              <a:t>により新車で評価した車体の安全性</a:t>
            </a:r>
            <a:r>
              <a:rPr lang="en-US" altLang="ja-JP" sz="2400" dirty="0"/>
              <a:t>/</a:t>
            </a:r>
            <a:r>
              <a:rPr lang="ja-JP" altLang="en-US" sz="2400" dirty="0"/>
              <a:t>健全性は簡単に陳腐化する．</a:t>
            </a:r>
            <a:endParaRPr lang="en-US" altLang="ja-JP" sz="2400" dirty="0"/>
          </a:p>
          <a:p>
            <a:pPr marL="0" indent="0">
              <a:buNone/>
            </a:pPr>
            <a:br>
              <a:rPr lang="en-US" altLang="ja-JP" sz="2400" dirty="0"/>
            </a:br>
            <a:endParaRPr lang="en-US" altLang="ja-JP" sz="2400" dirty="0"/>
          </a:p>
        </p:txBody>
      </p:sp>
      <p:sp>
        <p:nvSpPr>
          <p:cNvPr id="3" name="スライド番号プレースホルダー 2">
            <a:extLst>
              <a:ext uri="{FF2B5EF4-FFF2-40B4-BE49-F238E27FC236}">
                <a16:creationId xmlns:a16="http://schemas.microsoft.com/office/drawing/2014/main" id="{8807EFCC-AD10-4AFA-BD81-8C7FBA25317D}"/>
              </a:ext>
            </a:extLst>
          </p:cNvPr>
          <p:cNvSpPr>
            <a:spLocks noGrp="1"/>
          </p:cNvSpPr>
          <p:nvPr>
            <p:ph type="sldNum" sz="quarter" idx="4"/>
          </p:nvPr>
        </p:nvSpPr>
        <p:spPr/>
        <p:txBody>
          <a:bodyPr/>
          <a:lstStyle/>
          <a:p>
            <a:r>
              <a:rPr lang="en-US" altLang="ja-JP"/>
              <a:t>P. </a:t>
            </a:r>
            <a:fld id="{F8FDF831-B0A3-4B44-A20D-7581D5587101}" type="slidenum">
              <a:rPr lang="ja-JP" altLang="en-US" smtClean="0"/>
              <a:pPr/>
              <a:t>3</a:t>
            </a:fld>
            <a:endParaRPr lang="ja-JP" altLang="en-US" dirty="0"/>
          </a:p>
        </p:txBody>
      </p:sp>
      <p:pic>
        <p:nvPicPr>
          <p:cNvPr id="8" name="図 7">
            <a:extLst>
              <a:ext uri="{FF2B5EF4-FFF2-40B4-BE49-F238E27FC236}">
                <a16:creationId xmlns:a16="http://schemas.microsoft.com/office/drawing/2014/main" id="{B67CCCF7-495C-44D4-8BC1-667AB03ECC0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9871" b="13372"/>
          <a:stretch/>
        </p:blipFill>
        <p:spPr>
          <a:xfrm>
            <a:off x="2855640" y="620688"/>
            <a:ext cx="6502812" cy="2893305"/>
          </a:xfrm>
          <a:prstGeom prst="rect">
            <a:avLst/>
          </a:prstGeom>
        </p:spPr>
      </p:pic>
      <p:sp>
        <p:nvSpPr>
          <p:cNvPr id="9" name="四角形: 角を丸くする 8">
            <a:extLst>
              <a:ext uri="{FF2B5EF4-FFF2-40B4-BE49-F238E27FC236}">
                <a16:creationId xmlns:a16="http://schemas.microsoft.com/office/drawing/2014/main" id="{4B408949-471E-4EEC-BA00-005CBAE7393F}"/>
              </a:ext>
            </a:extLst>
          </p:cNvPr>
          <p:cNvSpPr/>
          <p:nvPr/>
        </p:nvSpPr>
        <p:spPr>
          <a:xfrm>
            <a:off x="1774825" y="5553235"/>
            <a:ext cx="8641654" cy="549843"/>
          </a:xfrm>
          <a:prstGeom prst="roundRect">
            <a:avLst>
              <a:gd name="adj" fmla="val 33223"/>
            </a:avLst>
          </a:prstGeom>
          <a:solidFill>
            <a:schemeClr val="accent6">
              <a:lumMod val="20000"/>
              <a:lumOff val="80000"/>
            </a:schemeClr>
          </a:solidFill>
          <a:ln w="3175">
            <a:solidFill>
              <a:schemeClr val="tx1"/>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2400" dirty="0">
                <a:latin typeface="ＭＳ Ｐゴシック" panose="020B0600070205080204" pitchFamily="50" charset="-128"/>
                <a:ea typeface="ＭＳ Ｐゴシック" panose="020B0600070205080204" pitchFamily="50" charset="-128"/>
              </a:rPr>
              <a:t>∴電着塗装は自動車の安全性</a:t>
            </a:r>
            <a:r>
              <a:rPr lang="en-US" altLang="ja-JP" sz="2400" dirty="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健全性にとって極めて重要．</a:t>
            </a:r>
            <a:endParaRPr lang="en-US" altLang="ja-JP" sz="2400" dirty="0">
              <a:latin typeface="ＭＳ Ｐゴシック" panose="020B0600070205080204" pitchFamily="50" charset="-128"/>
              <a:ea typeface="ＭＳ Ｐゴシック" panose="020B0600070205080204" pitchFamily="50" charset="-128"/>
            </a:endParaRPr>
          </a:p>
        </p:txBody>
      </p:sp>
      <p:sp>
        <p:nvSpPr>
          <p:cNvPr id="10" name="正方形/長方形 9">
            <a:extLst>
              <a:ext uri="{FF2B5EF4-FFF2-40B4-BE49-F238E27FC236}">
                <a16:creationId xmlns:a16="http://schemas.microsoft.com/office/drawing/2014/main" id="{95DCE631-D099-407B-A6CA-340C38583C46}"/>
              </a:ext>
            </a:extLst>
          </p:cNvPr>
          <p:cNvSpPr/>
          <p:nvPr/>
        </p:nvSpPr>
        <p:spPr>
          <a:xfrm>
            <a:off x="7720538" y="3212976"/>
            <a:ext cx="1615827" cy="276999"/>
          </a:xfrm>
          <a:prstGeom prst="rect">
            <a:avLst/>
          </a:prstGeom>
        </p:spPr>
        <p:txBody>
          <a:bodyPr wrap="none" lIns="0" tIns="0" rIns="0" bIns="0">
            <a:spAutoFit/>
          </a:bodyPr>
          <a:lstStyle/>
          <a:p>
            <a:r>
              <a:rPr lang="en-US" altLang="ja-JP" dirty="0"/>
              <a:t>https://wd40.pk/</a:t>
            </a:r>
            <a:endParaRPr lang="ja-JP" altLang="en-US" dirty="0"/>
          </a:p>
        </p:txBody>
      </p:sp>
    </p:spTree>
    <p:extLst>
      <p:ext uri="{BB962C8B-B14F-4D97-AF65-F5344CB8AC3E}">
        <p14:creationId xmlns:p14="http://schemas.microsoft.com/office/powerpoint/2010/main" val="4160169776"/>
      </p:ext>
    </p:extLst>
  </p:cSld>
  <p:clrMapOvr>
    <a:masterClrMapping/>
  </p:clrMapOvr>
  <mc:AlternateContent xmlns:mc="http://schemas.openxmlformats.org/markup-compatibility/2006">
    <mc:Choice xmlns:p14="http://schemas.microsoft.com/office/powerpoint/2010/main" Requires="p14">
      <p:transition p14:dur="10" advClick="0" advTm="12000">
        <p:random/>
      </p:transition>
    </mc:Choice>
    <mc:Fallback>
      <p:transition advClick="0" advTm="12000">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実ライン解析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30</a:t>
            </a:fld>
            <a:endParaRPr lang="ja-JP" altLang="en-US" dirty="0"/>
          </a:p>
        </p:txBody>
      </p:sp>
      <p:sp>
        <p:nvSpPr>
          <p:cNvPr id="3" name="コンテンツ プレースホルダー 2">
            <a:extLst>
              <a:ext uri="{FF2B5EF4-FFF2-40B4-BE49-F238E27FC236}">
                <a16:creationId xmlns:a16="http://schemas.microsoft.com/office/drawing/2014/main" id="{4653E7F4-96DD-438F-8514-CBEFD7904AFC}"/>
              </a:ext>
            </a:extLst>
          </p:cNvPr>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サイドシル内サンプル点における膜厚時刻歴比較</a:t>
            </a:r>
            <a:endParaRPr kumimoji="1" lang="en-US" altLang="ja-JP" b="1" i="1" u="sng" dirty="0">
              <a:effectLst>
                <a:outerShdw blurRad="38100" dist="38100" dir="2700000" algn="tl">
                  <a:srgbClr val="000000">
                    <a:alpha val="43137"/>
                  </a:srgbClr>
                </a:outerShdw>
              </a:effectLst>
            </a:endParaRPr>
          </a:p>
        </p:txBody>
      </p:sp>
      <p:sp>
        <p:nvSpPr>
          <p:cNvPr id="13" name="角丸四角形 12"/>
          <p:cNvSpPr/>
          <p:nvPr/>
        </p:nvSpPr>
        <p:spPr>
          <a:xfrm>
            <a:off x="1397012" y="5161445"/>
            <a:ext cx="9397043" cy="1190856"/>
          </a:xfrm>
          <a:prstGeom prst="roundRect">
            <a:avLst/>
          </a:prstGeom>
          <a:solidFill>
            <a:schemeClr val="accent1"/>
          </a:solidFill>
        </p:spPr>
        <p:style>
          <a:lnRef idx="1">
            <a:schemeClr val="accent6"/>
          </a:lnRef>
          <a:fillRef idx="2">
            <a:schemeClr val="accent6"/>
          </a:fillRef>
          <a:effectRef idx="1">
            <a:schemeClr val="accent6"/>
          </a:effectRef>
          <a:fontRef idx="minor">
            <a:schemeClr val="dk1"/>
          </a:fontRef>
        </p:style>
        <p:txBody>
          <a:bodyPr rtlCol="0" anchor="ctr"/>
          <a:lstStyle/>
          <a:p>
            <a:pPr marL="342900" indent="-342900">
              <a:buClr>
                <a:schemeClr val="tx1"/>
              </a:buClr>
              <a:buFont typeface="Wingdings" panose="05000000000000000000" pitchFamily="2" charset="2"/>
              <a:buChar char="l"/>
            </a:pPr>
            <a:r>
              <a:rPr lang="ja-JP" altLang="en-US" sz="2400" dirty="0">
                <a:solidFill>
                  <a:srgbClr val="FF0000"/>
                </a:solidFill>
                <a:latin typeface="ＭＳ Ｐゴシック" panose="020B0600070205080204" pitchFamily="50" charset="-128"/>
                <a:ea typeface="ＭＳ Ｐゴシック" panose="020B0600070205080204" pitchFamily="50" charset="-128"/>
              </a:rPr>
              <a:t>標準</a:t>
            </a:r>
            <a:r>
              <a:rPr lang="en-US" altLang="ja-JP" sz="2400" dirty="0">
                <a:solidFill>
                  <a:srgbClr val="FF0000"/>
                </a:solidFill>
                <a:latin typeface="ＭＳ Ｐゴシック" panose="020B0600070205080204" pitchFamily="50" charset="-128"/>
                <a:ea typeface="ＭＳ Ｐゴシック" panose="020B0600070205080204" pitchFamily="50" charset="-128"/>
              </a:rPr>
              <a:t>FEM(51M</a:t>
            </a:r>
            <a:r>
              <a:rPr lang="ja-JP" altLang="en-US" sz="2400" dirty="0">
                <a:solidFill>
                  <a:srgbClr val="FF0000"/>
                </a:solidFill>
                <a:latin typeface="ＭＳ Ｐゴシック" panose="020B0600070205080204" pitchFamily="50" charset="-128"/>
                <a:ea typeface="ＭＳ Ｐゴシック" panose="020B0600070205080204" pitchFamily="50" charset="-128"/>
              </a:rPr>
              <a:t>要素</a:t>
            </a:r>
            <a:r>
              <a:rPr lang="en-US" altLang="ja-JP" sz="2400" dirty="0">
                <a:solidFill>
                  <a:srgbClr val="FF0000"/>
                </a:solidFill>
                <a:latin typeface="ＭＳ Ｐゴシック" panose="020B0600070205080204" pitchFamily="50" charset="-128"/>
                <a:ea typeface="ＭＳ Ｐゴシック" panose="020B0600070205080204" pitchFamily="50" charset="-128"/>
              </a:rPr>
              <a:t>) </a:t>
            </a:r>
            <a:r>
              <a:rPr lang="ja-JP" altLang="en-US" sz="2400" dirty="0">
                <a:solidFill>
                  <a:schemeClr val="tx1"/>
                </a:solidFill>
                <a:latin typeface="ＭＳ Ｐゴシック" panose="020B0600070205080204" pitchFamily="50" charset="-128"/>
                <a:ea typeface="ＭＳ Ｐゴシック" panose="020B0600070205080204" pitchFamily="50" charset="-128"/>
              </a:rPr>
              <a:t>と</a:t>
            </a:r>
            <a:r>
              <a:rPr lang="en-US" altLang="ja-JP" sz="2400" dirty="0">
                <a:solidFill>
                  <a:schemeClr val="tx1"/>
                </a:solidFill>
                <a:latin typeface="ＭＳ Ｐゴシック" panose="020B0600070205080204" pitchFamily="50" charset="-128"/>
                <a:ea typeface="ＭＳ Ｐゴシック" panose="020B0600070205080204" pitchFamily="50" charset="-128"/>
              </a:rPr>
              <a:t> </a:t>
            </a:r>
            <a:r>
              <a:rPr lang="en-US" altLang="ja-JP" sz="2400" dirty="0">
                <a:solidFill>
                  <a:srgbClr val="0000CC"/>
                </a:solidFill>
                <a:latin typeface="ＭＳ Ｐゴシック" panose="020B0600070205080204" pitchFamily="50" charset="-128"/>
                <a:ea typeface="ＭＳ Ｐゴシック" panose="020B0600070205080204" pitchFamily="50" charset="-128"/>
              </a:rPr>
              <a:t>EDESFEM(10M</a:t>
            </a:r>
            <a:r>
              <a:rPr lang="ja-JP" altLang="en-US" sz="2400" dirty="0">
                <a:solidFill>
                  <a:srgbClr val="0000CC"/>
                </a:solidFill>
                <a:latin typeface="ＭＳ Ｐゴシック" panose="020B0600070205080204" pitchFamily="50" charset="-128"/>
                <a:ea typeface="ＭＳ Ｐゴシック" panose="020B0600070205080204" pitchFamily="50" charset="-128"/>
              </a:rPr>
              <a:t>要素</a:t>
            </a:r>
            <a:r>
              <a:rPr lang="en-US" altLang="ja-JP" sz="2400" dirty="0">
                <a:solidFill>
                  <a:srgbClr val="0000CC"/>
                </a:solidFill>
                <a:latin typeface="ＭＳ Ｐゴシック" panose="020B0600070205080204" pitchFamily="50" charset="-128"/>
                <a:ea typeface="ＭＳ Ｐゴシック" panose="020B0600070205080204" pitchFamily="50" charset="-128"/>
              </a:rPr>
              <a:t>)</a:t>
            </a:r>
            <a:r>
              <a:rPr lang="en-US" altLang="ja-JP" sz="2400" dirty="0">
                <a:solidFill>
                  <a:schemeClr val="tx1"/>
                </a:solidFill>
                <a:latin typeface="ＭＳ Ｐゴシック" panose="020B0600070205080204" pitchFamily="50" charset="-128"/>
                <a:ea typeface="ＭＳ Ｐゴシック" panose="020B0600070205080204" pitchFamily="50" charset="-128"/>
              </a:rPr>
              <a:t> </a:t>
            </a:r>
            <a:r>
              <a:rPr lang="ja-JP" altLang="en-US" sz="2400" dirty="0">
                <a:solidFill>
                  <a:schemeClr val="tx1"/>
                </a:solidFill>
                <a:latin typeface="ＭＳ Ｐゴシック" panose="020B0600070205080204" pitchFamily="50" charset="-128"/>
                <a:ea typeface="ＭＳ Ｐゴシック" panose="020B0600070205080204" pitchFamily="50" charset="-128"/>
              </a:rPr>
              <a:t>が同等精度．</a:t>
            </a:r>
            <a:endParaRPr lang="en-US" altLang="ja-JP" sz="2400" dirty="0">
              <a:solidFill>
                <a:schemeClr val="tx1"/>
              </a:solidFill>
              <a:latin typeface="ＭＳ Ｐゴシック" panose="020B0600070205080204" pitchFamily="50" charset="-128"/>
              <a:ea typeface="ＭＳ Ｐゴシック" panose="020B0600070205080204" pitchFamily="50" charset="-128"/>
            </a:endParaRPr>
          </a:p>
          <a:p>
            <a:pPr marL="342900" indent="-342900">
              <a:buClr>
                <a:schemeClr val="tx1"/>
              </a:buClr>
              <a:buFont typeface="Wingdings" panose="05000000000000000000" pitchFamily="2" charset="2"/>
              <a:buChar char="l"/>
            </a:pPr>
            <a:r>
              <a:rPr lang="en-US" altLang="ja-JP" sz="2400" dirty="0">
                <a:solidFill>
                  <a:srgbClr val="008000"/>
                </a:solidFill>
                <a:latin typeface="ＭＳ Ｐゴシック" panose="020B0600070205080204" pitchFamily="50" charset="-128"/>
                <a:ea typeface="ＭＳ Ｐゴシック" panose="020B0600070205080204" pitchFamily="50" charset="-128"/>
              </a:rPr>
              <a:t>EDESFEM(16M</a:t>
            </a:r>
            <a:r>
              <a:rPr lang="ja-JP" altLang="en-US" sz="2400" dirty="0">
                <a:solidFill>
                  <a:srgbClr val="008000"/>
                </a:solidFill>
                <a:latin typeface="ＭＳ Ｐゴシック" panose="020B0600070205080204" pitchFamily="50" charset="-128"/>
                <a:ea typeface="ＭＳ Ｐゴシック" panose="020B0600070205080204" pitchFamily="50" charset="-128"/>
              </a:rPr>
              <a:t>要素</a:t>
            </a:r>
            <a:r>
              <a:rPr lang="en-US" altLang="ja-JP" sz="2400" dirty="0">
                <a:solidFill>
                  <a:srgbClr val="008000"/>
                </a:solidFill>
                <a:latin typeface="ＭＳ Ｐゴシック" panose="020B0600070205080204" pitchFamily="50" charset="-128"/>
                <a:ea typeface="ＭＳ Ｐゴシック" panose="020B0600070205080204" pitchFamily="50" charset="-128"/>
              </a:rPr>
              <a:t>) </a:t>
            </a:r>
            <a:r>
              <a:rPr lang="ja-JP" altLang="en-US" sz="2400" dirty="0">
                <a:solidFill>
                  <a:schemeClr val="tx1"/>
                </a:solidFill>
                <a:latin typeface="ＭＳ Ｐゴシック" panose="020B0600070205080204" pitchFamily="50" charset="-128"/>
                <a:ea typeface="ＭＳ Ｐゴシック" panose="020B0600070205080204" pitchFamily="50" charset="-128"/>
              </a:rPr>
              <a:t>は実用上充分な精度でメッシュ収束している．</a:t>
            </a:r>
          </a:p>
        </p:txBody>
      </p:sp>
      <p:pic>
        <p:nvPicPr>
          <p:cNvPr id="10" name="グラフィックス 9">
            <a:extLst>
              <a:ext uri="{FF2B5EF4-FFF2-40B4-BE49-F238E27FC236}">
                <a16:creationId xmlns:a16="http://schemas.microsoft.com/office/drawing/2014/main" id="{9427092C-E314-4029-B591-B0307652C6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51589" y="1070712"/>
            <a:ext cx="7187611" cy="4064718"/>
          </a:xfrm>
          <a:prstGeom prst="rect">
            <a:avLst/>
          </a:prstGeom>
        </p:spPr>
      </p:pic>
    </p:spTree>
    <p:extLst>
      <p:ext uri="{BB962C8B-B14F-4D97-AF65-F5344CB8AC3E}">
        <p14:creationId xmlns:p14="http://schemas.microsoft.com/office/powerpoint/2010/main" val="4148783863"/>
      </p:ext>
    </p:extLst>
  </p:cSld>
  <p:clrMapOvr>
    <a:masterClrMapping/>
  </p:clrMapOvr>
  <mc:AlternateContent xmlns:mc="http://schemas.openxmlformats.org/markup-compatibility/2006">
    <mc:Choice xmlns:p14="http://schemas.microsoft.com/office/powerpoint/2010/main" Requires="p14">
      <p:transition p14:dur="10" advClick="0" advTm="12000">
        <p:random/>
      </p:transition>
    </mc:Choice>
    <mc:Fallback>
      <p:transition advClick="0" advTm="12000">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計算時間比較</a:t>
            </a:r>
            <a:endParaRPr kumimoji="1" lang="en-US" altLang="ja-JP" b="1" i="1" u="sng" dirty="0">
              <a:effectLst>
                <a:outerShdw blurRad="38100" dist="38100" dir="2700000" algn="tl">
                  <a:srgbClr val="000000">
                    <a:alpha val="43137"/>
                  </a:srgbClr>
                </a:outerShdw>
              </a:effectLst>
            </a:endParaRPr>
          </a:p>
          <a:p>
            <a:pPr marL="0" indent="0" algn="r">
              <a:buNone/>
            </a:pPr>
            <a:r>
              <a:rPr lang="ja-JP" altLang="en-US" sz="2400" dirty="0"/>
              <a:t>東工大</a:t>
            </a:r>
            <a:r>
              <a:rPr lang="en-US" altLang="ja-JP" sz="2400" dirty="0"/>
              <a:t>TSUBAME3.0</a:t>
            </a:r>
            <a:r>
              <a:rPr lang="ja-JP" altLang="en-US" sz="2400" dirty="0"/>
              <a:t>（</a:t>
            </a:r>
            <a:r>
              <a:rPr lang="en-US" altLang="ja-JP" sz="2400" dirty="0"/>
              <a:t>Intel Xeon E5-2680 v4</a:t>
            </a:r>
            <a:r>
              <a:rPr lang="ja-JP" altLang="en-US" sz="2400" dirty="0"/>
              <a:t>）で</a:t>
            </a:r>
            <a:r>
              <a:rPr lang="en-US" altLang="ja-JP" sz="2400" dirty="0"/>
              <a:t>64</a:t>
            </a:r>
            <a:r>
              <a:rPr lang="ja-JP" altLang="en-US" sz="2400" dirty="0"/>
              <a:t>個の</a:t>
            </a:r>
            <a:r>
              <a:rPr lang="en-US" altLang="ja-JP" sz="2400" dirty="0"/>
              <a:t>CPU</a:t>
            </a:r>
            <a:r>
              <a:rPr lang="ja-JP" altLang="en-US" sz="2400" dirty="0"/>
              <a:t>（計</a:t>
            </a:r>
            <a:r>
              <a:rPr lang="en-US" altLang="ja-JP" sz="2400" dirty="0"/>
              <a:t>896</a:t>
            </a:r>
            <a:r>
              <a:rPr lang="ja-JP" altLang="en-US" sz="2400" dirty="0"/>
              <a:t>コア）を使用</a:t>
            </a:r>
            <a:endParaRPr lang="en-US" altLang="ja-JP" sz="2400" dirty="0"/>
          </a:p>
          <a:p>
            <a:endParaRPr lang="en-US" altLang="ja-JP" sz="2400" dirty="0"/>
          </a:p>
          <a:p>
            <a:endParaRPr lang="en-US" altLang="ja-JP" sz="2400" dirty="0"/>
          </a:p>
          <a:p>
            <a:endParaRPr lang="en-US" altLang="ja-JP" sz="2400" dirty="0"/>
          </a:p>
          <a:p>
            <a:endParaRPr lang="en-US" altLang="ja-JP" sz="2400" dirty="0"/>
          </a:p>
          <a:p>
            <a:pPr marL="0" indent="0">
              <a:buNone/>
            </a:pPr>
            <a:endParaRPr lang="en-US" altLang="ja-JP" sz="2400" dirty="0"/>
          </a:p>
          <a:p>
            <a:r>
              <a:rPr lang="ja-JP" altLang="en-US" sz="2400" dirty="0"/>
              <a:t>メッシュが同じなら，</a:t>
            </a:r>
            <a:r>
              <a:rPr lang="en-US" altLang="ja-JP" sz="2400" dirty="0"/>
              <a:t>EDESFEM</a:t>
            </a:r>
            <a:r>
              <a:rPr lang="ja-JP" altLang="en-US" sz="2400" dirty="0"/>
              <a:t>は標準</a:t>
            </a:r>
            <a:r>
              <a:rPr lang="en-US" altLang="ja-JP" sz="2400" dirty="0"/>
              <a:t>FEM</a:t>
            </a:r>
            <a:r>
              <a:rPr lang="ja-JP" altLang="en-US" sz="2400" dirty="0"/>
              <a:t>より約</a:t>
            </a:r>
            <a:r>
              <a:rPr lang="en-US" altLang="ja-JP" sz="2400" dirty="0"/>
              <a:t>1.5</a:t>
            </a:r>
            <a:r>
              <a:rPr lang="ja-JP" altLang="en-US" sz="2400" dirty="0"/>
              <a:t>倍遅い．</a:t>
            </a:r>
            <a:r>
              <a:rPr lang="en-US" altLang="ja-JP" sz="2400" dirty="0"/>
              <a:t> </a:t>
            </a:r>
          </a:p>
          <a:p>
            <a:r>
              <a:rPr lang="ja-JP" altLang="en-US" sz="2400" dirty="0"/>
              <a:t>精度が同じなら，</a:t>
            </a:r>
            <a:r>
              <a:rPr lang="en-US" altLang="ja-JP" sz="2400" dirty="0"/>
              <a:t>EDESFEM</a:t>
            </a:r>
            <a:r>
              <a:rPr lang="ja-JP" altLang="en-US" sz="2400" dirty="0"/>
              <a:t>は標準</a:t>
            </a:r>
            <a:r>
              <a:rPr lang="en-US" altLang="ja-JP" sz="2400" dirty="0"/>
              <a:t>FEM</a:t>
            </a:r>
            <a:r>
              <a:rPr lang="ja-JP" altLang="en-US" sz="2400" dirty="0"/>
              <a:t>より約</a:t>
            </a:r>
            <a:r>
              <a:rPr lang="en-US" altLang="ja-JP" sz="2400" dirty="0"/>
              <a:t>3</a:t>
            </a:r>
            <a:r>
              <a:rPr lang="ja-JP" altLang="en-US" sz="2400" dirty="0"/>
              <a:t>倍速い．</a:t>
            </a:r>
            <a:endParaRPr lang="en-US" altLang="ja-JP" sz="2400" dirty="0"/>
          </a:p>
        </p:txBody>
      </p:sp>
      <p:sp>
        <p:nvSpPr>
          <p:cNvPr id="2" name="タイトル 1"/>
          <p:cNvSpPr>
            <a:spLocks noGrp="1"/>
          </p:cNvSpPr>
          <p:nvPr>
            <p:ph type="title"/>
          </p:nvPr>
        </p:nvSpPr>
        <p:spPr/>
        <p:txBody>
          <a:bodyPr>
            <a:normAutofit/>
          </a:bodyPr>
          <a:lstStyle/>
          <a:p>
            <a:r>
              <a:rPr lang="ja-JP" altLang="en-US" dirty="0"/>
              <a:t>実ライン解析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31</a:t>
            </a:fld>
            <a:endParaRPr lang="ja-JP" altLang="en-US" dirty="0"/>
          </a:p>
        </p:txBody>
      </p:sp>
      <p:graphicFrame>
        <p:nvGraphicFramePr>
          <p:cNvPr id="10" name="表 9"/>
          <p:cNvGraphicFramePr>
            <a:graphicFrameLocks noGrp="1"/>
          </p:cNvGraphicFramePr>
          <p:nvPr>
            <p:extLst>
              <p:ext uri="{D42A27DB-BD31-4B8C-83A1-F6EECF244321}">
                <p14:modId xmlns:p14="http://schemas.microsoft.com/office/powerpoint/2010/main" val="4132338616"/>
              </p:ext>
            </p:extLst>
          </p:nvPr>
        </p:nvGraphicFramePr>
        <p:xfrm>
          <a:off x="2804592" y="1486468"/>
          <a:ext cx="6582816" cy="2194560"/>
        </p:xfrm>
        <a:graphic>
          <a:graphicData uri="http://schemas.openxmlformats.org/drawingml/2006/table">
            <a:tbl>
              <a:tblPr firstRow="1" bandRow="1">
                <a:tableStyleId>{073A0DAA-6AF3-43AB-8588-CEC1D06C72B9}</a:tableStyleId>
              </a:tblPr>
              <a:tblGrid>
                <a:gridCol w="2194272">
                  <a:extLst>
                    <a:ext uri="{9D8B030D-6E8A-4147-A177-3AD203B41FA5}">
                      <a16:colId xmlns:a16="http://schemas.microsoft.com/office/drawing/2014/main" val="782426800"/>
                    </a:ext>
                  </a:extLst>
                </a:gridCol>
                <a:gridCol w="2194272">
                  <a:extLst>
                    <a:ext uri="{9D8B030D-6E8A-4147-A177-3AD203B41FA5}">
                      <a16:colId xmlns:a16="http://schemas.microsoft.com/office/drawing/2014/main" val="1708347068"/>
                    </a:ext>
                  </a:extLst>
                </a:gridCol>
                <a:gridCol w="2194272">
                  <a:extLst>
                    <a:ext uri="{9D8B030D-6E8A-4147-A177-3AD203B41FA5}">
                      <a16:colId xmlns:a16="http://schemas.microsoft.com/office/drawing/2014/main" val="3829323949"/>
                    </a:ext>
                  </a:extLst>
                </a:gridCol>
              </a:tblGrid>
              <a:tr h="370840">
                <a:tc>
                  <a:txBody>
                    <a:bodyPr/>
                    <a:lstStyle/>
                    <a:p>
                      <a:pPr algn="ctr"/>
                      <a:r>
                        <a:rPr kumimoji="1" lang="ja-JP" altLang="en-US" sz="2400" dirty="0"/>
                        <a:t>要素数</a:t>
                      </a:r>
                    </a:p>
                  </a:txBody>
                  <a:tcPr anchor="ctr"/>
                </a:tc>
                <a:tc>
                  <a:txBody>
                    <a:bodyPr/>
                    <a:lstStyle/>
                    <a:p>
                      <a:pPr algn="ctr"/>
                      <a:r>
                        <a:rPr kumimoji="1" lang="ja-JP" altLang="en-US" sz="2400" dirty="0"/>
                        <a:t>標準</a:t>
                      </a:r>
                      <a:r>
                        <a:rPr kumimoji="1" lang="en-US" altLang="ja-JP" sz="2400" dirty="0"/>
                        <a:t>FEM</a:t>
                      </a:r>
                      <a:br>
                        <a:rPr kumimoji="1" lang="en-US" altLang="ja-JP" sz="2400" dirty="0"/>
                      </a:br>
                      <a:r>
                        <a:rPr kumimoji="1" lang="en-US" altLang="ja-JP" sz="2400" dirty="0"/>
                        <a:t>(FEM-T4)</a:t>
                      </a:r>
                      <a:endParaRPr kumimoji="1" lang="ja-JP" altLang="en-US" sz="2400" dirty="0"/>
                    </a:p>
                  </a:txBody>
                  <a:tcPr anchor="ctr"/>
                </a:tc>
                <a:tc>
                  <a:txBody>
                    <a:bodyPr/>
                    <a:lstStyle/>
                    <a:p>
                      <a:pPr algn="ctr"/>
                      <a:r>
                        <a:rPr lang="en-US" altLang="ja-JP" sz="2400" b="1" dirty="0">
                          <a:effectLst>
                            <a:outerShdw blurRad="38100" dist="38100" dir="2700000" algn="tl">
                              <a:srgbClr val="000000">
                                <a:alpha val="43137"/>
                              </a:srgbClr>
                            </a:outerShdw>
                          </a:effectLst>
                          <a:latin typeface="Bookman Old Style" panose="02050604050505020204" pitchFamily="18" charset="0"/>
                        </a:rPr>
                        <a:t>EDESFEM</a:t>
                      </a:r>
                      <a:br>
                        <a:rPr lang="en-US" altLang="ja-JP" sz="2400" b="1" dirty="0">
                          <a:effectLst>
                            <a:outerShdw blurRad="38100" dist="38100" dir="2700000" algn="tl">
                              <a:srgbClr val="000000">
                                <a:alpha val="43137"/>
                              </a:srgbClr>
                            </a:outerShdw>
                          </a:effectLst>
                          <a:latin typeface="Bookman Old Style" panose="02050604050505020204" pitchFamily="18" charset="0"/>
                        </a:rPr>
                      </a:br>
                      <a:r>
                        <a:rPr lang="en-US" altLang="ja-JP" sz="2400" b="1" dirty="0">
                          <a:effectLst>
                            <a:outerShdw blurRad="38100" dist="38100" dir="2700000" algn="tl">
                              <a:srgbClr val="000000">
                                <a:alpha val="43137"/>
                              </a:srgbClr>
                            </a:outerShdw>
                          </a:effectLst>
                          <a:latin typeface="Bookman Old Style" panose="02050604050505020204" pitchFamily="18" charset="0"/>
                        </a:rPr>
                        <a:t>(</a:t>
                      </a:r>
                      <a:r>
                        <a:rPr kumimoji="1" lang="en-US" altLang="ja-JP" sz="2400" dirty="0"/>
                        <a:t>ES-FEM-T4)</a:t>
                      </a:r>
                      <a:endParaRPr kumimoji="1" lang="ja-JP" altLang="en-US" sz="2400" dirty="0"/>
                    </a:p>
                  </a:txBody>
                  <a:tcPr anchor="ctr"/>
                </a:tc>
                <a:extLst>
                  <a:ext uri="{0D108BD9-81ED-4DB2-BD59-A6C34878D82A}">
                    <a16:rowId xmlns:a16="http://schemas.microsoft.com/office/drawing/2014/main" val="1206346903"/>
                  </a:ext>
                </a:extLst>
              </a:tr>
              <a:tr h="370840">
                <a:tc>
                  <a:txBody>
                    <a:bodyPr/>
                    <a:lstStyle/>
                    <a:p>
                      <a:pPr algn="ctr"/>
                      <a:r>
                        <a:rPr kumimoji="1" lang="en-US" altLang="ja-JP" sz="2400" dirty="0"/>
                        <a:t>10</a:t>
                      </a:r>
                      <a:r>
                        <a:rPr kumimoji="1" lang="en-US" altLang="ja-JP" sz="2400" baseline="0" dirty="0"/>
                        <a:t>M</a:t>
                      </a:r>
                      <a:endParaRPr kumimoji="1" lang="ja-JP" altLang="en-US"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t>1.6 h</a:t>
                      </a:r>
                      <a:endParaRPr kumimoji="1" lang="ja-JP" altLang="en-US"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solidFill>
                            <a:schemeClr val="tx1"/>
                          </a:solidFill>
                        </a:rPr>
                        <a:t>1.9 h</a:t>
                      </a:r>
                      <a:endParaRPr kumimoji="1" lang="ja-JP" altLang="en-US" sz="2400" dirty="0">
                        <a:solidFill>
                          <a:schemeClr val="tx1"/>
                        </a:solidFill>
                      </a:endParaRPr>
                    </a:p>
                  </a:txBody>
                  <a:tcPr anchor="ctr"/>
                </a:tc>
                <a:extLst>
                  <a:ext uri="{0D108BD9-81ED-4DB2-BD59-A6C34878D82A}">
                    <a16:rowId xmlns:a16="http://schemas.microsoft.com/office/drawing/2014/main" val="858767993"/>
                  </a:ext>
                </a:extLst>
              </a:tr>
              <a:tr h="370840">
                <a:tc>
                  <a:txBody>
                    <a:bodyPr/>
                    <a:lstStyle/>
                    <a:p>
                      <a:pPr algn="ctr"/>
                      <a:r>
                        <a:rPr kumimoji="1" lang="en-US" altLang="ja-JP" sz="2400" dirty="0"/>
                        <a:t>16M</a:t>
                      </a:r>
                      <a:endParaRPr kumimoji="1" lang="ja-JP" altLang="en-US"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t>2.3 h</a:t>
                      </a:r>
                      <a:endParaRPr kumimoji="1" lang="ja-JP" altLang="en-US"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t>3.4 h</a:t>
                      </a:r>
                      <a:endParaRPr kumimoji="1" lang="ja-JP" altLang="en-US" sz="2400" dirty="0"/>
                    </a:p>
                  </a:txBody>
                  <a:tcPr anchor="ctr"/>
                </a:tc>
                <a:extLst>
                  <a:ext uri="{0D108BD9-81ED-4DB2-BD59-A6C34878D82A}">
                    <a16:rowId xmlns:a16="http://schemas.microsoft.com/office/drawing/2014/main" val="848127470"/>
                  </a:ext>
                </a:extLst>
              </a:tr>
              <a:tr h="370840">
                <a:tc>
                  <a:txBody>
                    <a:bodyPr/>
                    <a:lstStyle/>
                    <a:p>
                      <a:pPr algn="ctr"/>
                      <a:r>
                        <a:rPr kumimoji="1" lang="en-US" altLang="ja-JP" sz="2400" dirty="0"/>
                        <a:t>51M</a:t>
                      </a:r>
                      <a:endParaRPr kumimoji="1" lang="ja-JP" altLang="en-US" sz="24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solidFill>
                            <a:schemeClr val="tx1"/>
                          </a:solidFill>
                        </a:rPr>
                        <a:t>6.0 h</a:t>
                      </a:r>
                      <a:endParaRPr kumimoji="1" lang="ja-JP" altLang="en-US" sz="2400" dirty="0">
                        <a:solidFill>
                          <a:schemeClr val="tx1"/>
                        </a:solidFill>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en-US" altLang="ja-JP" sz="2400" dirty="0"/>
                        <a:t>8.5 h</a:t>
                      </a:r>
                      <a:endParaRPr kumimoji="1" lang="ja-JP" altLang="en-US" sz="2400" dirty="0"/>
                    </a:p>
                  </a:txBody>
                  <a:tcPr anchor="ctr"/>
                </a:tc>
                <a:extLst>
                  <a:ext uri="{0D108BD9-81ED-4DB2-BD59-A6C34878D82A}">
                    <a16:rowId xmlns:a16="http://schemas.microsoft.com/office/drawing/2014/main" val="4135589058"/>
                  </a:ext>
                </a:extLst>
              </a:tr>
            </a:tbl>
          </a:graphicData>
        </a:graphic>
      </p:graphicFrame>
      <p:grpSp>
        <p:nvGrpSpPr>
          <p:cNvPr id="5" name="グループ化 4">
            <a:extLst>
              <a:ext uri="{FF2B5EF4-FFF2-40B4-BE49-F238E27FC236}">
                <a16:creationId xmlns:a16="http://schemas.microsoft.com/office/drawing/2014/main" id="{638CAE03-210D-41B5-9460-AC5306B242F5}"/>
              </a:ext>
            </a:extLst>
          </p:cNvPr>
          <p:cNvGrpSpPr/>
          <p:nvPr/>
        </p:nvGrpSpPr>
        <p:grpSpPr>
          <a:xfrm>
            <a:off x="6816080" y="2528905"/>
            <a:ext cx="834610" cy="1024383"/>
            <a:chOff x="6270706" y="2361929"/>
            <a:chExt cx="864096" cy="1224136"/>
          </a:xfrm>
        </p:grpSpPr>
        <p:cxnSp>
          <p:nvCxnSpPr>
            <p:cNvPr id="7" name="直線矢印コネクタ 6"/>
            <p:cNvCxnSpPr/>
            <p:nvPr/>
          </p:nvCxnSpPr>
          <p:spPr>
            <a:xfrm flipH="1">
              <a:off x="6270706" y="2361929"/>
              <a:ext cx="864096" cy="1224136"/>
            </a:xfrm>
            <a:prstGeom prst="straightConnector1">
              <a:avLst/>
            </a:prstGeom>
            <a:ln>
              <a:solidFill>
                <a:srgbClr val="0000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rot="18579974">
              <a:off x="6291924" y="2619639"/>
              <a:ext cx="833663" cy="732895"/>
            </a:xfrm>
            <a:prstGeom prst="rect">
              <a:avLst/>
            </a:prstGeom>
            <a:noFill/>
            <a:ln>
              <a:noFill/>
            </a:ln>
          </p:spPr>
          <p:txBody>
            <a:bodyPr wrap="none" rtlCol="0">
              <a:spAutoFit/>
            </a:bodyPr>
            <a:lstStyle/>
            <a:p>
              <a:pPr algn="ctr"/>
              <a:r>
                <a:rPr lang="ja-JP" altLang="en-US" sz="2000" dirty="0">
                  <a:solidFill>
                    <a:srgbClr val="0000CC"/>
                  </a:solidFill>
                </a:rPr>
                <a:t>同等</a:t>
              </a:r>
              <a:br>
                <a:rPr lang="en-US" altLang="ja-JP" sz="2000" dirty="0">
                  <a:solidFill>
                    <a:srgbClr val="0000CC"/>
                  </a:solidFill>
                </a:rPr>
              </a:br>
              <a:r>
                <a:rPr lang="ja-JP" altLang="en-US" sz="2000" dirty="0">
                  <a:solidFill>
                    <a:srgbClr val="0000CC"/>
                  </a:solidFill>
                </a:rPr>
                <a:t>精度</a:t>
              </a:r>
            </a:p>
          </p:txBody>
        </p:sp>
      </p:grpSp>
      <p:sp>
        <p:nvSpPr>
          <p:cNvPr id="6" name="角丸四角形 12">
            <a:extLst>
              <a:ext uri="{FF2B5EF4-FFF2-40B4-BE49-F238E27FC236}">
                <a16:creationId xmlns:a16="http://schemas.microsoft.com/office/drawing/2014/main" id="{211DD002-0BAF-06CB-556D-356211690F67}"/>
              </a:ext>
            </a:extLst>
          </p:cNvPr>
          <p:cNvSpPr/>
          <p:nvPr/>
        </p:nvSpPr>
        <p:spPr>
          <a:xfrm>
            <a:off x="2495134" y="4653136"/>
            <a:ext cx="7200800" cy="1332148"/>
          </a:xfrm>
          <a:prstGeom prst="roundRect">
            <a:avLst>
              <a:gd name="adj" fmla="val 24639"/>
            </a:avLst>
          </a:prstGeom>
          <a:solidFill>
            <a:srgbClr val="4DFFC4"/>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4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並列計算を行う実ライン解析においても</a:t>
            </a:r>
            <a:br>
              <a:rPr lang="en-US" altLang="ja-JP" sz="2400" b="1" dirty="0">
                <a:effectLst>
                  <a:outerShdw blurRad="38100" dist="38100" dir="2700000" algn="tl">
                    <a:srgbClr val="000000">
                      <a:alpha val="43137"/>
                    </a:srgbClr>
                  </a:outerShdw>
                </a:effectLst>
                <a:latin typeface="Bookman Old Style" panose="02050604050505020204" pitchFamily="18" charset="0"/>
              </a:rPr>
            </a:br>
            <a:r>
              <a:rPr lang="en-US" altLang="ja-JP" sz="2400" dirty="0">
                <a:latin typeface="ＭＳ Ｐゴシック" panose="020B0600070205080204" pitchFamily="50" charset="-128"/>
                <a:ea typeface="ＭＳ Ｐゴシック" panose="020B0600070205080204" pitchFamily="50" charset="-128"/>
              </a:rPr>
              <a:t>EDESFEM</a:t>
            </a:r>
            <a:r>
              <a:rPr lang="ja-JP" altLang="en-US" sz="2400" dirty="0">
                <a:latin typeface="ＭＳ Ｐゴシック" panose="020B0600070205080204" pitchFamily="50" charset="-128"/>
                <a:ea typeface="ＭＳ Ｐゴシック" panose="020B0600070205080204" pitchFamily="50" charset="-128"/>
              </a:rPr>
              <a:t>が</a:t>
            </a:r>
            <a:r>
              <a:rPr lang="ja-JP" altLang="en-US" sz="24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採用する</a:t>
            </a:r>
            <a:r>
              <a:rPr lang="en-US" altLang="ja-JP" sz="24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ES-FEM-T4</a:t>
            </a:r>
            <a:r>
              <a:rPr lang="ja-JP" altLang="en-US" sz="24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は</a:t>
            </a:r>
            <a:br>
              <a:rPr lang="en-US" altLang="ja-JP" sz="24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br>
            <a:r>
              <a:rPr lang="ja-JP" altLang="en-US" sz="24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標準</a:t>
            </a:r>
            <a:r>
              <a:rPr lang="en-US" altLang="ja-JP" sz="24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FEM</a:t>
            </a:r>
            <a:r>
              <a:rPr lang="ja-JP" altLang="en-US" sz="24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より遥かに効率的である．</a:t>
            </a:r>
            <a:endParaRPr lang="en-US" altLang="ja-JP" sz="24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1" name="テキスト ボックス 10">
            <a:extLst>
              <a:ext uri="{FF2B5EF4-FFF2-40B4-BE49-F238E27FC236}">
                <a16:creationId xmlns:a16="http://schemas.microsoft.com/office/drawing/2014/main" id="{335FD80F-85ED-6FFD-70C6-5DFFC90FFB5E}"/>
              </a:ext>
            </a:extLst>
          </p:cNvPr>
          <p:cNvSpPr txBox="1"/>
          <p:nvPr/>
        </p:nvSpPr>
        <p:spPr>
          <a:xfrm>
            <a:off x="9470438" y="2528905"/>
            <a:ext cx="2121093" cy="923330"/>
          </a:xfrm>
          <a:prstGeom prst="rect">
            <a:avLst/>
          </a:prstGeom>
          <a:solidFill>
            <a:schemeClr val="accent5"/>
          </a:solidFill>
        </p:spPr>
        <p:txBody>
          <a:bodyPr wrap="none" rtlCol="0">
            <a:spAutoFit/>
          </a:bodyPr>
          <a:lstStyle/>
          <a:p>
            <a:r>
              <a:rPr lang="ja-JP" altLang="en-US" dirty="0"/>
              <a:t>単独入槽の</a:t>
            </a:r>
            <a:br>
              <a:rPr lang="en-US" altLang="ja-JP" dirty="0"/>
            </a:br>
            <a:r>
              <a:rPr kumimoji="1" lang="ja-JP" altLang="en-US" dirty="0"/>
              <a:t>実ライン解析なら</a:t>
            </a:r>
            <a:br>
              <a:rPr kumimoji="1" lang="en-US" altLang="ja-JP" dirty="0"/>
            </a:br>
            <a:r>
              <a:rPr kumimoji="1" lang="ja-JP" altLang="en-US" dirty="0"/>
              <a:t>数時間で完了する．</a:t>
            </a:r>
          </a:p>
        </p:txBody>
      </p:sp>
    </p:spTree>
    <p:extLst>
      <p:ext uri="{BB962C8B-B14F-4D97-AF65-F5344CB8AC3E}">
        <p14:creationId xmlns:p14="http://schemas.microsoft.com/office/powerpoint/2010/main" val="1768047058"/>
      </p:ext>
    </p:extLst>
  </p:cSld>
  <p:clrMapOvr>
    <a:masterClrMapping/>
  </p:clrMapOvr>
  <mc:AlternateContent xmlns:mc="http://schemas.openxmlformats.org/markup-compatibility/2006">
    <mc:Choice xmlns:p14="http://schemas.microsoft.com/office/powerpoint/2010/main" Requires="p14">
      <p:transition p14:dur="10" advClick="0" advTm="12000">
        <p:random/>
      </p:transition>
    </mc:Choice>
    <mc:Fallback>
      <p:transition advClick="0" advTm="12000">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A4E0C3-AEA9-4B61-96FD-E2C500C46A80}"/>
              </a:ext>
            </a:extLst>
          </p:cNvPr>
          <p:cNvSpPr>
            <a:spLocks noGrp="1"/>
          </p:cNvSpPr>
          <p:nvPr>
            <p:ph type="title"/>
          </p:nvPr>
        </p:nvSpPr>
        <p:spPr/>
        <p:txBody>
          <a:bodyPr>
            <a:normAutofit/>
          </a:bodyPr>
          <a:lstStyle/>
          <a:p>
            <a:r>
              <a:rPr lang="ja-JP" altLang="en-US" dirty="0"/>
              <a:t>実ライン解析</a:t>
            </a:r>
            <a:endParaRPr kumimoji="1" lang="ja-JP" altLang="en-US" dirty="0"/>
          </a:p>
        </p:txBody>
      </p:sp>
      <p:sp>
        <p:nvSpPr>
          <p:cNvPr id="3" name="コンテンツ プレースホルダー 2">
            <a:extLst>
              <a:ext uri="{FF2B5EF4-FFF2-40B4-BE49-F238E27FC236}">
                <a16:creationId xmlns:a16="http://schemas.microsoft.com/office/drawing/2014/main" id="{9C6E932F-BBE8-44A5-B7CC-5E023101B010}"/>
              </a:ext>
            </a:extLst>
          </p:cNvPr>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強スケーリングテスト（</a:t>
            </a:r>
            <a:r>
              <a:rPr lang="en-US" altLang="ja-JP" b="1" i="1" u="sng" dirty="0">
                <a:effectLst>
                  <a:outerShdw blurRad="38100" dist="38100" dir="2700000" algn="tl">
                    <a:srgbClr val="000000">
                      <a:alpha val="43137"/>
                    </a:srgbClr>
                  </a:outerShdw>
                </a:effectLst>
              </a:rPr>
              <a:t>10M</a:t>
            </a:r>
            <a:r>
              <a:rPr lang="ja-JP" altLang="en-US" b="1" i="1" u="sng" dirty="0">
                <a:effectLst>
                  <a:outerShdw blurRad="38100" dist="38100" dir="2700000" algn="tl">
                    <a:srgbClr val="000000">
                      <a:alpha val="43137"/>
                    </a:srgbClr>
                  </a:outerShdw>
                </a:effectLst>
              </a:rPr>
              <a:t>要素の場合）</a:t>
            </a:r>
            <a:endParaRPr kumimoji="1" lang="en-US" altLang="ja-JP" b="1" i="1" u="sng" dirty="0">
              <a:effectLst>
                <a:outerShdw blurRad="38100" dist="38100" dir="2700000" algn="tl">
                  <a:srgbClr val="000000">
                    <a:alpha val="43137"/>
                  </a:srgbClr>
                </a:outerShdw>
              </a:effectLst>
            </a:endParaRPr>
          </a:p>
          <a:p>
            <a:pPr marL="0" indent="0" algn="r">
              <a:buNone/>
            </a:pPr>
            <a:r>
              <a:rPr lang="ja-JP" altLang="en-US" sz="2400" dirty="0"/>
              <a:t>東工大</a:t>
            </a:r>
            <a:r>
              <a:rPr lang="en-US" altLang="ja-JP" sz="2400" dirty="0"/>
              <a:t>TSUBAME3.0</a:t>
            </a:r>
            <a:r>
              <a:rPr lang="ja-JP" altLang="en-US" sz="2400" dirty="0"/>
              <a:t>（</a:t>
            </a:r>
            <a:r>
              <a:rPr lang="en-US" altLang="ja-JP" sz="2400" dirty="0"/>
              <a:t>Intel Xeon E5-2680 v4</a:t>
            </a:r>
            <a:r>
              <a:rPr lang="ja-JP" altLang="en-US" sz="2400" dirty="0"/>
              <a:t>）で</a:t>
            </a:r>
            <a:r>
              <a:rPr lang="en-US" altLang="ja-JP" sz="2400" dirty="0"/>
              <a:t>64</a:t>
            </a:r>
            <a:r>
              <a:rPr lang="ja-JP" altLang="en-US" sz="2400" dirty="0"/>
              <a:t>個の</a:t>
            </a:r>
            <a:r>
              <a:rPr lang="en-US" altLang="ja-JP" sz="2400" dirty="0"/>
              <a:t>CPU</a:t>
            </a:r>
            <a:r>
              <a:rPr lang="ja-JP" altLang="en-US" sz="2400" dirty="0"/>
              <a:t>（計</a:t>
            </a:r>
            <a:r>
              <a:rPr lang="en-US" altLang="ja-JP" sz="2400" dirty="0"/>
              <a:t>896</a:t>
            </a:r>
            <a:r>
              <a:rPr lang="ja-JP" altLang="en-US" sz="2400" dirty="0"/>
              <a:t>コア）を使用</a:t>
            </a: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endParaRPr lang="en-US" altLang="ja-JP" sz="1200" dirty="0"/>
          </a:p>
        </p:txBody>
      </p:sp>
      <p:sp>
        <p:nvSpPr>
          <p:cNvPr id="4" name="スライド番号プレースホルダー 3">
            <a:extLst>
              <a:ext uri="{FF2B5EF4-FFF2-40B4-BE49-F238E27FC236}">
                <a16:creationId xmlns:a16="http://schemas.microsoft.com/office/drawing/2014/main" id="{7D551D26-9ADF-41D9-BC42-11CE53EC256B}"/>
              </a:ext>
            </a:extLst>
          </p:cNvPr>
          <p:cNvSpPr>
            <a:spLocks noGrp="1"/>
          </p:cNvSpPr>
          <p:nvPr>
            <p:ph type="sldNum" sz="quarter" idx="4"/>
          </p:nvPr>
        </p:nvSpPr>
        <p:spPr/>
        <p:txBody>
          <a:bodyPr/>
          <a:lstStyle/>
          <a:p>
            <a:r>
              <a:rPr lang="en-US" altLang="ja-JP"/>
              <a:t>P. </a:t>
            </a:r>
            <a:fld id="{F8FDF831-B0A3-4B44-A20D-7581D5587101}" type="slidenum">
              <a:rPr lang="ja-JP" altLang="en-US" smtClean="0"/>
              <a:pPr/>
              <a:t>32</a:t>
            </a:fld>
            <a:endParaRPr lang="ja-JP" altLang="en-US" dirty="0"/>
          </a:p>
        </p:txBody>
      </p:sp>
      <p:sp>
        <p:nvSpPr>
          <p:cNvPr id="5" name="角丸四角形 12">
            <a:extLst>
              <a:ext uri="{FF2B5EF4-FFF2-40B4-BE49-F238E27FC236}">
                <a16:creationId xmlns:a16="http://schemas.microsoft.com/office/drawing/2014/main" id="{4F3CB6DF-A26B-4DA3-B9C0-08FC8EA053AA}"/>
              </a:ext>
            </a:extLst>
          </p:cNvPr>
          <p:cNvSpPr/>
          <p:nvPr/>
        </p:nvSpPr>
        <p:spPr>
          <a:xfrm>
            <a:off x="1665111" y="5229200"/>
            <a:ext cx="8850666" cy="612068"/>
          </a:xfrm>
          <a:prstGeom prst="roundRect">
            <a:avLst>
              <a:gd name="adj" fmla="val 24639"/>
            </a:avLst>
          </a:prstGeom>
          <a:solidFill>
            <a:srgbClr val="4DFFC4"/>
          </a:solidFill>
        </p:spPr>
        <p:style>
          <a:lnRef idx="1">
            <a:schemeClr val="accent6"/>
          </a:lnRef>
          <a:fillRef idx="2">
            <a:schemeClr val="accent6"/>
          </a:fillRef>
          <a:effectRef idx="1">
            <a:schemeClr val="accent6"/>
          </a:effectRef>
          <a:fontRef idx="minor">
            <a:schemeClr val="dk1"/>
          </a:fontRef>
        </p:style>
        <p:txBody>
          <a:bodyPr lIns="36000" rIns="36000" rtlCol="0" anchor="ctr"/>
          <a:lstStyle/>
          <a:p>
            <a:pPr algn="ctr"/>
            <a:r>
              <a:rPr lang="en-US" altLang="ja-JP" sz="2400" dirty="0">
                <a:latin typeface="ＭＳ Ｐゴシック" panose="020B0600070205080204" pitchFamily="50" charset="-128"/>
                <a:ea typeface="ＭＳ Ｐゴシック" panose="020B0600070205080204" pitchFamily="50" charset="-128"/>
              </a:rPr>
              <a:t>EDESFEM</a:t>
            </a:r>
            <a:r>
              <a:rPr lang="ja-JP" altLang="en-US" sz="2400" dirty="0">
                <a:latin typeface="ＭＳ Ｐゴシック" panose="020B0600070205080204" pitchFamily="50" charset="-128"/>
                <a:ea typeface="ＭＳ Ｐゴシック" panose="020B0600070205080204" pitchFamily="50" charset="-128"/>
              </a:rPr>
              <a:t>は少なくとも</a:t>
            </a:r>
            <a:r>
              <a:rPr lang="en-US" altLang="ja-JP" sz="2400" dirty="0">
                <a:latin typeface="ＭＳ Ｐゴシック" panose="020B0600070205080204" pitchFamily="50" charset="-128"/>
                <a:ea typeface="ＭＳ Ｐゴシック" panose="020B0600070205080204" pitchFamily="50" charset="-128"/>
              </a:rPr>
              <a:t>64CPU</a:t>
            </a:r>
            <a:r>
              <a:rPr lang="ja-JP" altLang="en-US" sz="2400" dirty="0">
                <a:latin typeface="ＭＳ Ｐゴシック" panose="020B0600070205080204" pitchFamily="50" charset="-128"/>
                <a:ea typeface="ＭＳ Ｐゴシック" panose="020B0600070205080204" pitchFamily="50" charset="-128"/>
              </a:rPr>
              <a:t>まで相当程度スケールしている．</a:t>
            </a:r>
            <a:endParaRPr lang="en-US" altLang="ja-JP" sz="2400" dirty="0">
              <a:solidFill>
                <a:schemeClr val="tx1"/>
              </a:solidFill>
            </a:endParaRPr>
          </a:p>
        </p:txBody>
      </p:sp>
      <p:pic>
        <p:nvPicPr>
          <p:cNvPr id="7" name="グラフィックス 6">
            <a:extLst>
              <a:ext uri="{FF2B5EF4-FFF2-40B4-BE49-F238E27FC236}">
                <a16:creationId xmlns:a16="http://schemas.microsoft.com/office/drawing/2014/main" id="{6256358C-719A-45E6-AE7C-B7C84EBC14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409762" y="1448780"/>
            <a:ext cx="6609808" cy="3744416"/>
          </a:xfrm>
          <a:prstGeom prst="rect">
            <a:avLst/>
          </a:prstGeom>
        </p:spPr>
      </p:pic>
    </p:spTree>
    <p:extLst>
      <p:ext uri="{BB962C8B-B14F-4D97-AF65-F5344CB8AC3E}">
        <p14:creationId xmlns:p14="http://schemas.microsoft.com/office/powerpoint/2010/main" val="3580670920"/>
      </p:ext>
    </p:extLst>
  </p:cSld>
  <p:clrMapOvr>
    <a:masterClrMapping/>
  </p:clrMapOvr>
  <mc:AlternateContent xmlns:mc="http://schemas.openxmlformats.org/markup-compatibility/2006">
    <mc:Choice xmlns:p14="http://schemas.microsoft.com/office/powerpoint/2010/main" Requires="p14">
      <p:transition p14:dur="10" advClick="0" advTm="12000">
        <p:random/>
      </p:transition>
    </mc:Choice>
    <mc:Fallback>
      <p:transition advClick="0" advTm="12000">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AA40B653-59B7-B025-EE1E-994BACE11120}"/>
              </a:ext>
            </a:extLst>
          </p:cNvPr>
          <p:cNvSpPr>
            <a:spLocks noGrp="1"/>
          </p:cNvSpPr>
          <p:nvPr>
            <p:ph type="ctrTitle"/>
          </p:nvPr>
        </p:nvSpPr>
        <p:spPr/>
        <p:txBody>
          <a:bodyPr/>
          <a:lstStyle/>
          <a:p>
            <a:r>
              <a:rPr lang="en-US" altLang="ja-JP" sz="3200" b="1" dirty="0">
                <a:effectLst>
                  <a:outerShdw blurRad="38100" dist="38100" dir="2700000" algn="tl">
                    <a:srgbClr val="000000">
                      <a:alpha val="43137"/>
                    </a:srgbClr>
                  </a:outerShdw>
                </a:effectLst>
                <a:latin typeface="Bookman Old Style" panose="02050604050505020204" pitchFamily="18" charset="0"/>
              </a:rPr>
              <a:t>EDESFEM</a:t>
            </a:r>
            <a:br>
              <a:rPr lang="en-US" altLang="ja-JP" sz="3200" b="1" dirty="0">
                <a:effectLst>
                  <a:outerShdw blurRad="38100" dist="38100" dir="2700000" algn="tl">
                    <a:srgbClr val="000000">
                      <a:alpha val="43137"/>
                    </a:srgbClr>
                  </a:outerShdw>
                </a:effectLst>
                <a:latin typeface="Bookman Old Style" panose="02050604050505020204" pitchFamily="18" charset="0"/>
              </a:rPr>
            </a:br>
            <a:r>
              <a:rPr lang="ja-JP" altLang="en-US" dirty="0"/>
              <a:t>妥当性確認例１</a:t>
            </a:r>
            <a:br>
              <a:rPr lang="en-US" altLang="ja-JP" dirty="0"/>
            </a:br>
            <a:br>
              <a:rPr lang="en-US" altLang="ja-JP" dirty="0"/>
            </a:br>
            <a:r>
              <a:rPr lang="ja-JP" altLang="en-US" dirty="0"/>
              <a:t>４枚ボックス実験</a:t>
            </a:r>
            <a:r>
              <a:rPr lang="en-US" altLang="ja-JP" dirty="0"/>
              <a:t>/</a:t>
            </a:r>
            <a:r>
              <a:rPr lang="ja-JP" altLang="en-US" dirty="0"/>
              <a:t>解析</a:t>
            </a:r>
          </a:p>
        </p:txBody>
      </p:sp>
      <p:sp>
        <p:nvSpPr>
          <p:cNvPr id="4" name="スライド番号プレースホルダー 3">
            <a:extLst>
              <a:ext uri="{FF2B5EF4-FFF2-40B4-BE49-F238E27FC236}">
                <a16:creationId xmlns:a16="http://schemas.microsoft.com/office/drawing/2014/main" id="{58F2EF7D-4584-3974-952B-60569D1D4A2A}"/>
              </a:ext>
            </a:extLst>
          </p:cNvPr>
          <p:cNvSpPr>
            <a:spLocks noGrp="1"/>
          </p:cNvSpPr>
          <p:nvPr>
            <p:ph type="sldNum" sz="quarter" idx="4"/>
          </p:nvPr>
        </p:nvSpPr>
        <p:spPr/>
        <p:txBody>
          <a:bodyPr/>
          <a:lstStyle/>
          <a:p>
            <a:r>
              <a:rPr lang="en-US" altLang="ja-JP"/>
              <a:t>P. </a:t>
            </a:r>
            <a:fld id="{F8FDF831-B0A3-4B44-A20D-7581D5587101}" type="slidenum">
              <a:rPr lang="ja-JP" altLang="en-US" smtClean="0"/>
              <a:pPr/>
              <a:t>33</a:t>
            </a:fld>
            <a:endParaRPr lang="ja-JP" altLang="en-US" dirty="0"/>
          </a:p>
        </p:txBody>
      </p:sp>
    </p:spTree>
    <p:extLst>
      <p:ext uri="{BB962C8B-B14F-4D97-AF65-F5344CB8AC3E}">
        <p14:creationId xmlns:p14="http://schemas.microsoft.com/office/powerpoint/2010/main" val="2962815627"/>
      </p:ext>
    </p:extLst>
  </p:cSld>
  <p:clrMapOvr>
    <a:masterClrMapping/>
  </p:clrMapOvr>
  <mc:AlternateContent xmlns:mc="http://schemas.openxmlformats.org/markup-compatibility/2006">
    <mc:Choice xmlns:p14="http://schemas.microsoft.com/office/powerpoint/2010/main" Requires="p14">
      <p:transition p14:dur="10" advClick="0" advTm="4000">
        <p:random/>
      </p:transition>
    </mc:Choice>
    <mc:Fallback>
      <p:transition advClick="0" advTm="4000">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6FE824-794F-4448-8BC2-56C02C1F9A87}"/>
              </a:ext>
            </a:extLst>
          </p:cNvPr>
          <p:cNvSpPr>
            <a:spLocks noGrp="1"/>
          </p:cNvSpPr>
          <p:nvPr>
            <p:ph type="title"/>
          </p:nvPr>
        </p:nvSpPr>
        <p:spPr/>
        <p:txBody>
          <a:bodyPr/>
          <a:lstStyle/>
          <a:p>
            <a:r>
              <a:rPr lang="ja-JP" altLang="en-US" dirty="0"/>
              <a:t>４枚ボックス実験</a:t>
            </a:r>
            <a:r>
              <a:rPr lang="en-US" altLang="ja-JP" dirty="0"/>
              <a:t>/</a:t>
            </a:r>
            <a:r>
              <a:rPr lang="ja-JP" altLang="en-US" dirty="0"/>
              <a:t>解析</a:t>
            </a:r>
            <a:endParaRPr kumimoji="1" lang="ja-JP" altLang="en-US" dirty="0"/>
          </a:p>
        </p:txBody>
      </p:sp>
      <p:sp>
        <p:nvSpPr>
          <p:cNvPr id="3" name="コンテンツ プレースホルダー 2">
            <a:extLst>
              <a:ext uri="{FF2B5EF4-FFF2-40B4-BE49-F238E27FC236}">
                <a16:creationId xmlns:a16="http://schemas.microsoft.com/office/drawing/2014/main" id="{DCD7E9E8-4F3D-4D6F-8F1D-98D96E47E8F9}"/>
              </a:ext>
            </a:extLst>
          </p:cNvPr>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実験の概要</a:t>
            </a:r>
            <a:endParaRPr kumimoji="1" lang="ja-JP" altLang="en-US" b="1" i="1" u="sng" dirty="0">
              <a:effectLst>
                <a:outerShdw blurRad="38100" dist="38100" dir="2700000" algn="tl">
                  <a:srgbClr val="000000">
                    <a:alpha val="43137"/>
                  </a:srgbClr>
                </a:outerShdw>
              </a:effectLst>
            </a:endParaRPr>
          </a:p>
        </p:txBody>
      </p:sp>
      <p:sp>
        <p:nvSpPr>
          <p:cNvPr id="4" name="スライド番号プレースホルダー 3">
            <a:extLst>
              <a:ext uri="{FF2B5EF4-FFF2-40B4-BE49-F238E27FC236}">
                <a16:creationId xmlns:a16="http://schemas.microsoft.com/office/drawing/2014/main" id="{80250370-A6D0-4A01-A9C9-0A608A603B0C}"/>
              </a:ext>
            </a:extLst>
          </p:cNvPr>
          <p:cNvSpPr>
            <a:spLocks noGrp="1"/>
          </p:cNvSpPr>
          <p:nvPr>
            <p:ph type="sldNum" sz="quarter" idx="4"/>
          </p:nvPr>
        </p:nvSpPr>
        <p:spPr/>
        <p:txBody>
          <a:bodyPr/>
          <a:lstStyle/>
          <a:p>
            <a:r>
              <a:rPr lang="en-US" altLang="ja-JP"/>
              <a:t>P. </a:t>
            </a:r>
            <a:fld id="{F8FDF831-B0A3-4B44-A20D-7581D5587101}" type="slidenum">
              <a:rPr lang="ja-JP" altLang="en-US" smtClean="0"/>
              <a:pPr/>
              <a:t>34</a:t>
            </a:fld>
            <a:endParaRPr lang="ja-JP" altLang="en-US" dirty="0"/>
          </a:p>
        </p:txBody>
      </p:sp>
      <p:pic>
        <p:nvPicPr>
          <p:cNvPr id="5" name="図 4">
            <a:extLst>
              <a:ext uri="{FF2B5EF4-FFF2-40B4-BE49-F238E27FC236}">
                <a16:creationId xmlns:a16="http://schemas.microsoft.com/office/drawing/2014/main" id="{D051B6F9-BB30-4C47-9417-15AC41CCD3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011" r="2142"/>
          <a:stretch/>
        </p:blipFill>
        <p:spPr>
          <a:xfrm>
            <a:off x="1077118" y="1117894"/>
            <a:ext cx="5992487" cy="5116216"/>
          </a:xfrm>
          <a:prstGeom prst="rect">
            <a:avLst/>
          </a:prstGeom>
        </p:spPr>
      </p:pic>
      <p:sp>
        <p:nvSpPr>
          <p:cNvPr id="7" name="テキスト ボックス 6">
            <a:extLst>
              <a:ext uri="{FF2B5EF4-FFF2-40B4-BE49-F238E27FC236}">
                <a16:creationId xmlns:a16="http://schemas.microsoft.com/office/drawing/2014/main" id="{6F747051-34B9-4415-8B56-E614F9F70B18}"/>
              </a:ext>
            </a:extLst>
          </p:cNvPr>
          <p:cNvSpPr txBox="1"/>
          <p:nvPr/>
        </p:nvSpPr>
        <p:spPr>
          <a:xfrm>
            <a:off x="5690059" y="2672920"/>
            <a:ext cx="512961" cy="307777"/>
          </a:xfrm>
          <a:prstGeom prst="rect">
            <a:avLst/>
          </a:prstGeom>
          <a:noFill/>
        </p:spPr>
        <p:txBody>
          <a:bodyPr wrap="none" lIns="0" tIns="0" rIns="0" bIns="0" rtlCol="0">
            <a:spAutoFit/>
          </a:bodyPr>
          <a:lstStyle/>
          <a:p>
            <a:r>
              <a:rPr kumimoji="1" lang="ja-JP" altLang="en-US" sz="2000" dirty="0">
                <a:solidFill>
                  <a:schemeClr val="bg1"/>
                </a:solidFill>
              </a:rPr>
              <a:t>塗料</a:t>
            </a:r>
          </a:p>
        </p:txBody>
      </p:sp>
      <p:cxnSp>
        <p:nvCxnSpPr>
          <p:cNvPr id="9" name="直線矢印コネクタ 8">
            <a:extLst>
              <a:ext uri="{FF2B5EF4-FFF2-40B4-BE49-F238E27FC236}">
                <a16:creationId xmlns:a16="http://schemas.microsoft.com/office/drawing/2014/main" id="{0063877F-D820-436B-9DBB-DD5FB1660C69}"/>
              </a:ext>
            </a:extLst>
          </p:cNvPr>
          <p:cNvCxnSpPr>
            <a:cxnSpLocks/>
            <a:stCxn id="7" idx="1"/>
          </p:cNvCxnSpPr>
          <p:nvPr/>
        </p:nvCxnSpPr>
        <p:spPr>
          <a:xfrm flipH="1">
            <a:off x="5124818" y="2826809"/>
            <a:ext cx="565241" cy="38616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0FB2E205-2023-48B3-8CF4-0E91065416CD}"/>
              </a:ext>
            </a:extLst>
          </p:cNvPr>
          <p:cNvSpPr txBox="1"/>
          <p:nvPr/>
        </p:nvSpPr>
        <p:spPr>
          <a:xfrm>
            <a:off x="1272390" y="2440335"/>
            <a:ext cx="1030615" cy="307777"/>
          </a:xfrm>
          <a:prstGeom prst="rect">
            <a:avLst/>
          </a:prstGeom>
          <a:noFill/>
        </p:spPr>
        <p:txBody>
          <a:bodyPr wrap="square" lIns="0" tIns="0" rIns="0" bIns="0" rtlCol="0">
            <a:spAutoFit/>
          </a:bodyPr>
          <a:lstStyle/>
          <a:p>
            <a:pPr algn="r"/>
            <a:r>
              <a:rPr kumimoji="1" lang="ja-JP" altLang="en-US" sz="2000" dirty="0">
                <a:solidFill>
                  <a:schemeClr val="bg1"/>
                </a:solidFill>
              </a:rPr>
              <a:t>ボックス</a:t>
            </a:r>
          </a:p>
        </p:txBody>
      </p:sp>
      <p:cxnSp>
        <p:nvCxnSpPr>
          <p:cNvPr id="12" name="直線矢印コネクタ 11">
            <a:extLst>
              <a:ext uri="{FF2B5EF4-FFF2-40B4-BE49-F238E27FC236}">
                <a16:creationId xmlns:a16="http://schemas.microsoft.com/office/drawing/2014/main" id="{07B30BD4-BD72-4BC3-A2A3-9BC9687ED8E9}"/>
              </a:ext>
            </a:extLst>
          </p:cNvPr>
          <p:cNvCxnSpPr>
            <a:cxnSpLocks/>
            <a:stCxn id="11" idx="3"/>
          </p:cNvCxnSpPr>
          <p:nvPr/>
        </p:nvCxnSpPr>
        <p:spPr>
          <a:xfrm>
            <a:off x="2303005" y="2594224"/>
            <a:ext cx="993539" cy="55515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C005ECC6-3784-48D2-99EA-67785AE8A647}"/>
              </a:ext>
            </a:extLst>
          </p:cNvPr>
          <p:cNvSpPr txBox="1"/>
          <p:nvPr/>
        </p:nvSpPr>
        <p:spPr>
          <a:xfrm>
            <a:off x="5376846" y="4518555"/>
            <a:ext cx="1244108" cy="307777"/>
          </a:xfrm>
          <a:prstGeom prst="rect">
            <a:avLst/>
          </a:prstGeom>
          <a:noFill/>
        </p:spPr>
        <p:txBody>
          <a:bodyPr wrap="square" lIns="0" tIns="0" rIns="0" bIns="0" rtlCol="0">
            <a:spAutoFit/>
          </a:bodyPr>
          <a:lstStyle/>
          <a:p>
            <a:pPr algn="ctr"/>
            <a:r>
              <a:rPr kumimoji="1" lang="ja-JP" altLang="en-US" sz="2000" dirty="0">
                <a:solidFill>
                  <a:schemeClr val="bg1"/>
                </a:solidFill>
              </a:rPr>
              <a:t>恒温水槽</a:t>
            </a:r>
          </a:p>
        </p:txBody>
      </p:sp>
      <p:sp>
        <p:nvSpPr>
          <p:cNvPr id="20" name="テキスト ボックス 19">
            <a:extLst>
              <a:ext uri="{FF2B5EF4-FFF2-40B4-BE49-F238E27FC236}">
                <a16:creationId xmlns:a16="http://schemas.microsoft.com/office/drawing/2014/main" id="{63C09820-07F0-4CA9-92FB-D1AB452AFB7A}"/>
              </a:ext>
            </a:extLst>
          </p:cNvPr>
          <p:cNvSpPr txBox="1"/>
          <p:nvPr/>
        </p:nvSpPr>
        <p:spPr>
          <a:xfrm>
            <a:off x="3510881" y="4113076"/>
            <a:ext cx="1124960" cy="615553"/>
          </a:xfrm>
          <a:prstGeom prst="rect">
            <a:avLst/>
          </a:prstGeom>
          <a:noFill/>
        </p:spPr>
        <p:txBody>
          <a:bodyPr wrap="square" lIns="0" tIns="0" rIns="0" bIns="0" rtlCol="0">
            <a:spAutoFit/>
          </a:bodyPr>
          <a:lstStyle/>
          <a:p>
            <a:pPr algn="ctr"/>
            <a:r>
              <a:rPr kumimoji="1" lang="ja-JP" altLang="en-US" sz="2000" dirty="0">
                <a:solidFill>
                  <a:schemeClr val="bg1"/>
                </a:solidFill>
              </a:rPr>
              <a:t>丸缶</a:t>
            </a:r>
            <a:br>
              <a:rPr kumimoji="1" lang="en-US" altLang="ja-JP" sz="2000" dirty="0">
                <a:solidFill>
                  <a:schemeClr val="bg1"/>
                </a:solidFill>
              </a:rPr>
            </a:br>
            <a:r>
              <a:rPr kumimoji="1" lang="en-US" altLang="ja-JP" sz="2000" dirty="0">
                <a:solidFill>
                  <a:schemeClr val="bg1"/>
                </a:solidFill>
              </a:rPr>
              <a:t>(</a:t>
            </a:r>
            <a:r>
              <a:rPr kumimoji="1" lang="ja-JP" altLang="en-US" sz="2000" dirty="0">
                <a:solidFill>
                  <a:schemeClr val="bg1"/>
                </a:solidFill>
              </a:rPr>
              <a:t>アノード</a:t>
            </a:r>
            <a:r>
              <a:rPr kumimoji="1" lang="en-US" altLang="ja-JP" sz="2000" dirty="0">
                <a:solidFill>
                  <a:schemeClr val="bg1"/>
                </a:solidFill>
              </a:rPr>
              <a:t>)</a:t>
            </a:r>
            <a:endParaRPr kumimoji="1" lang="ja-JP" altLang="en-US" sz="2000" dirty="0">
              <a:solidFill>
                <a:schemeClr val="bg1"/>
              </a:solidFill>
            </a:endParaRPr>
          </a:p>
        </p:txBody>
      </p:sp>
      <p:grpSp>
        <p:nvGrpSpPr>
          <p:cNvPr id="16" name="グループ化 15">
            <a:extLst>
              <a:ext uri="{FF2B5EF4-FFF2-40B4-BE49-F238E27FC236}">
                <a16:creationId xmlns:a16="http://schemas.microsoft.com/office/drawing/2014/main" id="{557F9B9D-B941-3A68-82A4-E7A72A073846}"/>
              </a:ext>
            </a:extLst>
          </p:cNvPr>
          <p:cNvGrpSpPr/>
          <p:nvPr/>
        </p:nvGrpSpPr>
        <p:grpSpPr>
          <a:xfrm>
            <a:off x="7562129" y="1104689"/>
            <a:ext cx="3555176" cy="5165128"/>
            <a:chOff x="4391979" y="-359639"/>
            <a:chExt cx="3555176" cy="5165128"/>
          </a:xfrm>
        </p:grpSpPr>
        <p:pic>
          <p:nvPicPr>
            <p:cNvPr id="17" name="図 16">
              <a:extLst>
                <a:ext uri="{FF2B5EF4-FFF2-40B4-BE49-F238E27FC236}">
                  <a16:creationId xmlns:a16="http://schemas.microsoft.com/office/drawing/2014/main" id="{E45401C6-6366-9FC9-5885-C0142CCB38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24" t="9149" r="709" b="12175"/>
            <a:stretch/>
          </p:blipFill>
          <p:spPr>
            <a:xfrm rot="16200000" flipH="1" flipV="1">
              <a:off x="3590276" y="442064"/>
              <a:ext cx="5158582" cy="3555175"/>
            </a:xfrm>
            <a:prstGeom prst="rect">
              <a:avLst/>
            </a:prstGeom>
          </p:spPr>
        </p:pic>
        <p:sp>
          <p:nvSpPr>
            <p:cNvPr id="19" name="テキスト ボックス 18">
              <a:extLst>
                <a:ext uri="{FF2B5EF4-FFF2-40B4-BE49-F238E27FC236}">
                  <a16:creationId xmlns:a16="http://schemas.microsoft.com/office/drawing/2014/main" id="{3ECAF5D6-B71D-463F-4BBA-4EEB6A4EAB28}"/>
                </a:ext>
              </a:extLst>
            </p:cNvPr>
            <p:cNvSpPr txBox="1"/>
            <p:nvPr/>
          </p:nvSpPr>
          <p:spPr>
            <a:xfrm>
              <a:off x="6121014" y="4405379"/>
              <a:ext cx="1826141" cy="400110"/>
            </a:xfrm>
            <a:prstGeom prst="rect">
              <a:avLst/>
            </a:prstGeom>
            <a:noFill/>
          </p:spPr>
          <p:txBody>
            <a:bodyPr wrap="none" rtlCol="0">
              <a:spAutoFit/>
            </a:bodyPr>
            <a:lstStyle/>
            <a:p>
              <a:pPr algn="ctr"/>
              <a:r>
                <a:rPr lang="ja-JP" altLang="en-US" sz="2000" dirty="0"/>
                <a:t>ボックスの外観</a:t>
              </a:r>
            </a:p>
          </p:txBody>
        </p:sp>
      </p:grpSp>
      <p:sp>
        <p:nvSpPr>
          <p:cNvPr id="21" name="テキスト ボックス 20">
            <a:extLst>
              <a:ext uri="{FF2B5EF4-FFF2-40B4-BE49-F238E27FC236}">
                <a16:creationId xmlns:a16="http://schemas.microsoft.com/office/drawing/2014/main" id="{6828BC2A-A8A4-761F-5F11-AA4091972739}"/>
              </a:ext>
            </a:extLst>
          </p:cNvPr>
          <p:cNvSpPr txBox="1"/>
          <p:nvPr/>
        </p:nvSpPr>
        <p:spPr>
          <a:xfrm>
            <a:off x="1055440" y="5802893"/>
            <a:ext cx="1210588" cy="400110"/>
          </a:xfrm>
          <a:prstGeom prst="rect">
            <a:avLst/>
          </a:prstGeom>
          <a:noFill/>
        </p:spPr>
        <p:txBody>
          <a:bodyPr wrap="none" rtlCol="0">
            <a:spAutoFit/>
          </a:bodyPr>
          <a:lstStyle/>
          <a:p>
            <a:r>
              <a:rPr kumimoji="1" lang="ja-JP" altLang="en-US" sz="2000" dirty="0"/>
              <a:t>実験全体</a:t>
            </a:r>
          </a:p>
        </p:txBody>
      </p:sp>
      <p:sp>
        <p:nvSpPr>
          <p:cNvPr id="22" name="テキスト ボックス 21">
            <a:extLst>
              <a:ext uri="{FF2B5EF4-FFF2-40B4-BE49-F238E27FC236}">
                <a16:creationId xmlns:a16="http://schemas.microsoft.com/office/drawing/2014/main" id="{60422801-B4D8-DE37-0304-1FEAD159AE0A}"/>
              </a:ext>
            </a:extLst>
          </p:cNvPr>
          <p:cNvSpPr txBox="1"/>
          <p:nvPr/>
        </p:nvSpPr>
        <p:spPr>
          <a:xfrm>
            <a:off x="8576645" y="1048979"/>
            <a:ext cx="697627" cy="400110"/>
          </a:xfrm>
          <a:prstGeom prst="rect">
            <a:avLst/>
          </a:prstGeom>
          <a:noFill/>
        </p:spPr>
        <p:txBody>
          <a:bodyPr wrap="none" rtlCol="0">
            <a:spAutoFit/>
          </a:bodyPr>
          <a:lstStyle/>
          <a:p>
            <a:r>
              <a:rPr kumimoji="1" lang="ja-JP" altLang="en-US" sz="2000" dirty="0"/>
              <a:t>鋼板</a:t>
            </a:r>
          </a:p>
        </p:txBody>
      </p:sp>
      <p:cxnSp>
        <p:nvCxnSpPr>
          <p:cNvPr id="24" name="直線矢印コネクタ 23">
            <a:extLst>
              <a:ext uri="{FF2B5EF4-FFF2-40B4-BE49-F238E27FC236}">
                <a16:creationId xmlns:a16="http://schemas.microsoft.com/office/drawing/2014/main" id="{3451D0E9-063D-F5C1-BC8D-D39A0AFBFC18}"/>
              </a:ext>
            </a:extLst>
          </p:cNvPr>
          <p:cNvCxnSpPr/>
          <p:nvPr/>
        </p:nvCxnSpPr>
        <p:spPr>
          <a:xfrm flipH="1">
            <a:off x="8221162" y="1484784"/>
            <a:ext cx="720080" cy="7560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938672E5-7115-0D01-8038-CCE8FFD6756A}"/>
              </a:ext>
            </a:extLst>
          </p:cNvPr>
          <p:cNvCxnSpPr>
            <a:cxnSpLocks/>
            <a:stCxn id="22" idx="2"/>
          </p:cNvCxnSpPr>
          <p:nvPr/>
        </p:nvCxnSpPr>
        <p:spPr>
          <a:xfrm flipH="1">
            <a:off x="8725218" y="1449089"/>
            <a:ext cx="200241" cy="61175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96D94487-8164-3248-6B5B-BA23E7310421}"/>
              </a:ext>
            </a:extLst>
          </p:cNvPr>
          <p:cNvCxnSpPr>
            <a:cxnSpLocks/>
          </p:cNvCxnSpPr>
          <p:nvPr/>
        </p:nvCxnSpPr>
        <p:spPr>
          <a:xfrm>
            <a:off x="8925458" y="1449089"/>
            <a:ext cx="231808" cy="4768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a:extLst>
              <a:ext uri="{FF2B5EF4-FFF2-40B4-BE49-F238E27FC236}">
                <a16:creationId xmlns:a16="http://schemas.microsoft.com/office/drawing/2014/main" id="{713E2822-1A59-4E71-F8D9-8DCAB5A9C4EC}"/>
              </a:ext>
            </a:extLst>
          </p:cNvPr>
          <p:cNvCxnSpPr>
            <a:cxnSpLocks/>
            <a:stCxn id="22" idx="2"/>
          </p:cNvCxnSpPr>
          <p:nvPr/>
        </p:nvCxnSpPr>
        <p:spPr>
          <a:xfrm>
            <a:off x="8925459" y="1449089"/>
            <a:ext cx="745196" cy="3800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B36A6F93-B8A3-F0F9-1545-67725C0A0279}"/>
              </a:ext>
            </a:extLst>
          </p:cNvPr>
          <p:cNvSpPr txBox="1"/>
          <p:nvPr/>
        </p:nvSpPr>
        <p:spPr>
          <a:xfrm rot="16200000">
            <a:off x="8427098" y="4199793"/>
            <a:ext cx="1407758" cy="400110"/>
          </a:xfrm>
          <a:prstGeom prst="rect">
            <a:avLst/>
          </a:prstGeom>
          <a:noFill/>
        </p:spPr>
        <p:txBody>
          <a:bodyPr wrap="none" rtlCol="0">
            <a:spAutoFit/>
          </a:bodyPr>
          <a:lstStyle/>
          <a:p>
            <a:r>
              <a:rPr kumimoji="1" lang="ja-JP" altLang="en-US" sz="2000" dirty="0"/>
              <a:t>スペーサー</a:t>
            </a:r>
          </a:p>
        </p:txBody>
      </p:sp>
      <p:sp>
        <p:nvSpPr>
          <p:cNvPr id="35" name="テキスト ボックス 34">
            <a:extLst>
              <a:ext uri="{FF2B5EF4-FFF2-40B4-BE49-F238E27FC236}">
                <a16:creationId xmlns:a16="http://schemas.microsoft.com/office/drawing/2014/main" id="{4F4310CC-91B8-373C-4EE2-D4F392B56AF3}"/>
              </a:ext>
            </a:extLst>
          </p:cNvPr>
          <p:cNvSpPr txBox="1"/>
          <p:nvPr/>
        </p:nvSpPr>
        <p:spPr>
          <a:xfrm rot="16200000">
            <a:off x="8944671" y="4111425"/>
            <a:ext cx="1407758" cy="400110"/>
          </a:xfrm>
          <a:prstGeom prst="rect">
            <a:avLst/>
          </a:prstGeom>
          <a:noFill/>
        </p:spPr>
        <p:txBody>
          <a:bodyPr wrap="none" rtlCol="0">
            <a:spAutoFit/>
          </a:bodyPr>
          <a:lstStyle/>
          <a:p>
            <a:r>
              <a:rPr kumimoji="1" lang="ja-JP" altLang="en-US" sz="2000" dirty="0"/>
              <a:t>スペーサー</a:t>
            </a:r>
          </a:p>
        </p:txBody>
      </p:sp>
      <p:sp>
        <p:nvSpPr>
          <p:cNvPr id="36" name="テキスト ボックス 35">
            <a:extLst>
              <a:ext uri="{FF2B5EF4-FFF2-40B4-BE49-F238E27FC236}">
                <a16:creationId xmlns:a16="http://schemas.microsoft.com/office/drawing/2014/main" id="{7E7DC7AE-E26D-1D39-F453-B6FE29AB13A6}"/>
              </a:ext>
            </a:extLst>
          </p:cNvPr>
          <p:cNvSpPr txBox="1"/>
          <p:nvPr/>
        </p:nvSpPr>
        <p:spPr>
          <a:xfrm rot="16200000">
            <a:off x="9462244" y="4021495"/>
            <a:ext cx="1407758" cy="400110"/>
          </a:xfrm>
          <a:prstGeom prst="rect">
            <a:avLst/>
          </a:prstGeom>
          <a:noFill/>
        </p:spPr>
        <p:txBody>
          <a:bodyPr wrap="none" rtlCol="0">
            <a:spAutoFit/>
          </a:bodyPr>
          <a:lstStyle/>
          <a:p>
            <a:r>
              <a:rPr kumimoji="1" lang="ja-JP" altLang="en-US" sz="2000" dirty="0"/>
              <a:t>スペーサー</a:t>
            </a:r>
          </a:p>
        </p:txBody>
      </p:sp>
    </p:spTree>
    <p:extLst>
      <p:ext uri="{BB962C8B-B14F-4D97-AF65-F5344CB8AC3E}">
        <p14:creationId xmlns:p14="http://schemas.microsoft.com/office/powerpoint/2010/main" val="3008582242"/>
      </p:ext>
    </p:extLst>
  </p:cSld>
  <p:clrMapOvr>
    <a:masterClrMapping/>
  </p:clrMapOvr>
  <mc:AlternateContent xmlns:mc="http://schemas.openxmlformats.org/markup-compatibility/2006">
    <mc:Choice xmlns:p14="http://schemas.microsoft.com/office/powerpoint/2010/main" Requires="p14">
      <p:transition p14:dur="10" advClick="0" advTm="12000">
        <p:random/>
      </p:transition>
    </mc:Choice>
    <mc:Fallback>
      <p:transition advClick="0" advTm="12000">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B13B20-C930-4157-93F7-1061781AB46E}"/>
              </a:ext>
            </a:extLst>
          </p:cNvPr>
          <p:cNvSpPr>
            <a:spLocks noGrp="1"/>
          </p:cNvSpPr>
          <p:nvPr>
            <p:ph type="title"/>
          </p:nvPr>
        </p:nvSpPr>
        <p:spPr/>
        <p:txBody>
          <a:bodyPr/>
          <a:lstStyle/>
          <a:p>
            <a:r>
              <a:rPr lang="ja-JP" altLang="en-US" dirty="0"/>
              <a:t>４枚ボックス実験</a:t>
            </a:r>
            <a:r>
              <a:rPr lang="en-US" altLang="ja-JP" dirty="0"/>
              <a:t>/</a:t>
            </a:r>
            <a:r>
              <a:rPr lang="ja-JP" altLang="en-US" dirty="0"/>
              <a:t>解析</a:t>
            </a:r>
            <a:endParaRPr kumimoji="1" lang="ja-JP" altLang="en-US" dirty="0"/>
          </a:p>
        </p:txBody>
      </p:sp>
      <p:sp>
        <p:nvSpPr>
          <p:cNvPr id="3" name="コンテンツ プレースホルダー 2">
            <a:extLst>
              <a:ext uri="{FF2B5EF4-FFF2-40B4-BE49-F238E27FC236}">
                <a16:creationId xmlns:a16="http://schemas.microsoft.com/office/drawing/2014/main" id="{791D7552-F75C-4CC9-8FE9-3646D4A6868E}"/>
              </a:ext>
            </a:extLst>
          </p:cNvPr>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表面電位時刻歴</a:t>
            </a:r>
            <a:r>
              <a:rPr kumimoji="1" lang="en-US" altLang="ja-JP" b="1" i="1" u="sng" dirty="0">
                <a:effectLst>
                  <a:outerShdw blurRad="38100" dist="38100" dir="2700000" algn="tl">
                    <a:srgbClr val="000000">
                      <a:alpha val="43137"/>
                    </a:srgbClr>
                  </a:outerShdw>
                </a:effectLst>
              </a:rPr>
              <a:t>(</a:t>
            </a:r>
            <a:r>
              <a:rPr kumimoji="1" lang="ja-JP" altLang="en-US" b="1" i="1" u="sng" dirty="0">
                <a:effectLst>
                  <a:outerShdw blurRad="38100" dist="38100" dir="2700000" algn="tl">
                    <a:srgbClr val="000000">
                      <a:alpha val="43137"/>
                    </a:srgbClr>
                  </a:outerShdw>
                </a:effectLst>
              </a:rPr>
              <a:t>左</a:t>
            </a:r>
            <a:r>
              <a:rPr kumimoji="1" lang="en-US" altLang="ja-JP" b="1" i="1" u="sng" dirty="0">
                <a:effectLst>
                  <a:outerShdw blurRad="38100" dist="38100" dir="2700000" algn="tl">
                    <a:srgbClr val="000000">
                      <a:alpha val="43137"/>
                    </a:srgbClr>
                  </a:outerShdw>
                </a:effectLst>
              </a:rPr>
              <a:t>)</a:t>
            </a:r>
            <a:r>
              <a:rPr lang="ja-JP" altLang="en-US" b="1" i="1" u="sng" dirty="0">
                <a:effectLst>
                  <a:outerShdw blurRad="38100" dist="38100" dir="2700000" algn="tl">
                    <a:srgbClr val="000000">
                      <a:alpha val="43137"/>
                    </a:srgbClr>
                  </a:outerShdw>
                </a:effectLst>
              </a:rPr>
              <a:t>と電流密度時刻歴</a:t>
            </a:r>
            <a:r>
              <a:rPr lang="en-US" altLang="ja-JP" b="1" i="1" u="sng" dirty="0">
                <a:effectLst>
                  <a:outerShdw blurRad="38100" dist="38100" dir="2700000" algn="tl">
                    <a:srgbClr val="000000">
                      <a:alpha val="43137"/>
                    </a:srgbClr>
                  </a:outerShdw>
                </a:effectLst>
              </a:rPr>
              <a:t>(</a:t>
            </a:r>
            <a:r>
              <a:rPr lang="ja-JP" altLang="en-US" b="1" i="1" u="sng" dirty="0">
                <a:effectLst>
                  <a:outerShdw blurRad="38100" dist="38100" dir="2700000" algn="tl">
                    <a:srgbClr val="000000">
                      <a:alpha val="43137"/>
                    </a:srgbClr>
                  </a:outerShdw>
                </a:effectLst>
              </a:rPr>
              <a:t>右</a:t>
            </a:r>
            <a:r>
              <a:rPr lang="en-US" altLang="ja-JP" b="1" i="1" u="sng" dirty="0">
                <a:effectLst>
                  <a:outerShdw blurRad="38100" dist="38100" dir="2700000" algn="tl">
                    <a:srgbClr val="000000">
                      <a:alpha val="43137"/>
                    </a:srgbClr>
                  </a:outerShdw>
                </a:effectLst>
              </a:rPr>
              <a:t>)</a:t>
            </a:r>
            <a:r>
              <a:rPr kumimoji="1" lang="ja-JP" altLang="en-US" b="1" i="1" u="sng" dirty="0">
                <a:effectLst>
                  <a:outerShdw blurRad="38100" dist="38100" dir="2700000" algn="tl">
                    <a:srgbClr val="000000">
                      <a:alpha val="43137"/>
                    </a:srgbClr>
                  </a:outerShdw>
                </a:effectLst>
              </a:rPr>
              <a:t>の妥当性確認</a:t>
            </a:r>
          </a:p>
        </p:txBody>
      </p:sp>
      <p:sp>
        <p:nvSpPr>
          <p:cNvPr id="4" name="スライド番号プレースホルダー 3">
            <a:extLst>
              <a:ext uri="{FF2B5EF4-FFF2-40B4-BE49-F238E27FC236}">
                <a16:creationId xmlns:a16="http://schemas.microsoft.com/office/drawing/2014/main" id="{9D7645C8-20CC-4816-85E6-D6508E71B94C}"/>
              </a:ext>
            </a:extLst>
          </p:cNvPr>
          <p:cNvSpPr>
            <a:spLocks noGrp="1"/>
          </p:cNvSpPr>
          <p:nvPr>
            <p:ph type="sldNum" sz="quarter" idx="4"/>
          </p:nvPr>
        </p:nvSpPr>
        <p:spPr/>
        <p:txBody>
          <a:bodyPr/>
          <a:lstStyle/>
          <a:p>
            <a:r>
              <a:rPr lang="en-US" altLang="ja-JP"/>
              <a:t>P. </a:t>
            </a:r>
            <a:fld id="{F8FDF831-B0A3-4B44-A20D-7581D5587101}" type="slidenum">
              <a:rPr lang="ja-JP" altLang="en-US" smtClean="0"/>
              <a:pPr/>
              <a:t>35</a:t>
            </a:fld>
            <a:endParaRPr lang="ja-JP" altLang="en-US" dirty="0"/>
          </a:p>
        </p:txBody>
      </p:sp>
      <p:pic>
        <p:nvPicPr>
          <p:cNvPr id="10" name="グラフィックス 9">
            <a:extLst>
              <a:ext uri="{FF2B5EF4-FFF2-40B4-BE49-F238E27FC236}">
                <a16:creationId xmlns:a16="http://schemas.microsoft.com/office/drawing/2014/main" id="{B03246E7-9DD1-43FE-A9C8-0FCE0D8F0756}"/>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 r="31676"/>
          <a:stretch/>
        </p:blipFill>
        <p:spPr>
          <a:xfrm>
            <a:off x="365803" y="1073254"/>
            <a:ext cx="4506061" cy="4011930"/>
          </a:xfrm>
          <a:prstGeom prst="rect">
            <a:avLst/>
          </a:prstGeom>
        </p:spPr>
      </p:pic>
      <p:pic>
        <p:nvPicPr>
          <p:cNvPr id="5" name="グラフィックス 4">
            <a:extLst>
              <a:ext uri="{FF2B5EF4-FFF2-40B4-BE49-F238E27FC236}">
                <a16:creationId xmlns:a16="http://schemas.microsoft.com/office/drawing/2014/main" id="{8C00D130-D17E-AF9B-DCC0-2F3EA7DD33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11216" y="970384"/>
            <a:ext cx="6629400" cy="4114800"/>
          </a:xfrm>
          <a:prstGeom prst="rect">
            <a:avLst/>
          </a:prstGeom>
        </p:spPr>
      </p:pic>
      <p:sp>
        <p:nvSpPr>
          <p:cNvPr id="6" name="角丸四角形 12">
            <a:extLst>
              <a:ext uri="{FF2B5EF4-FFF2-40B4-BE49-F238E27FC236}">
                <a16:creationId xmlns:a16="http://schemas.microsoft.com/office/drawing/2014/main" id="{09EB7A71-B8C9-A4D0-C6C5-FF5BAAA176D0}"/>
              </a:ext>
            </a:extLst>
          </p:cNvPr>
          <p:cNvSpPr/>
          <p:nvPr/>
        </p:nvSpPr>
        <p:spPr>
          <a:xfrm>
            <a:off x="2781300" y="5373216"/>
            <a:ext cx="6629400" cy="612068"/>
          </a:xfrm>
          <a:prstGeom prst="roundRect">
            <a:avLst>
              <a:gd name="adj" fmla="val 24639"/>
            </a:avLst>
          </a:prstGeom>
          <a:solidFill>
            <a:srgbClr val="4DFFC4"/>
          </a:solidFill>
        </p:spPr>
        <p:style>
          <a:lnRef idx="1">
            <a:schemeClr val="accent6"/>
          </a:lnRef>
          <a:fillRef idx="2">
            <a:schemeClr val="accent6"/>
          </a:fillRef>
          <a:effectRef idx="1">
            <a:schemeClr val="accent6"/>
          </a:effectRef>
          <a:fontRef idx="minor">
            <a:schemeClr val="dk1"/>
          </a:fontRef>
        </p:style>
        <p:txBody>
          <a:bodyPr lIns="36000" rIns="36000" rtlCol="0" anchor="ctr"/>
          <a:lstStyle/>
          <a:p>
            <a:pPr algn="ctr"/>
            <a:r>
              <a:rPr lang="ja-JP" altLang="en-US" sz="2400" dirty="0">
                <a:latin typeface="ＭＳ Ｐゴシック" panose="020B0600070205080204" pitchFamily="50" charset="-128"/>
                <a:ea typeface="ＭＳ Ｐゴシック" panose="020B0600070205080204" pitchFamily="50" charset="-128"/>
              </a:rPr>
              <a:t>実用的な精度で一致している．</a:t>
            </a:r>
            <a:endParaRPr lang="en-US" altLang="ja-JP" sz="2400" dirty="0">
              <a:solidFill>
                <a:schemeClr val="tx1"/>
              </a:solidFill>
            </a:endParaRPr>
          </a:p>
        </p:txBody>
      </p:sp>
    </p:spTree>
    <p:extLst>
      <p:ext uri="{BB962C8B-B14F-4D97-AF65-F5344CB8AC3E}">
        <p14:creationId xmlns:p14="http://schemas.microsoft.com/office/powerpoint/2010/main" val="2122423705"/>
      </p:ext>
    </p:extLst>
  </p:cSld>
  <p:clrMapOvr>
    <a:masterClrMapping/>
  </p:clrMapOvr>
  <mc:AlternateContent xmlns:mc="http://schemas.openxmlformats.org/markup-compatibility/2006">
    <mc:Choice xmlns:p14="http://schemas.microsoft.com/office/powerpoint/2010/main" Requires="p14">
      <p:transition p14:dur="10" advClick="0" advTm="12000">
        <p:random/>
      </p:transition>
    </mc:Choice>
    <mc:Fallback>
      <p:transition advClick="0" advTm="12000">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B13B20-C930-4157-93F7-1061781AB46E}"/>
              </a:ext>
            </a:extLst>
          </p:cNvPr>
          <p:cNvSpPr>
            <a:spLocks noGrp="1"/>
          </p:cNvSpPr>
          <p:nvPr>
            <p:ph type="title"/>
          </p:nvPr>
        </p:nvSpPr>
        <p:spPr/>
        <p:txBody>
          <a:bodyPr/>
          <a:lstStyle/>
          <a:p>
            <a:r>
              <a:rPr lang="ja-JP" altLang="en-US" dirty="0"/>
              <a:t>４枚ボックス実験</a:t>
            </a:r>
            <a:r>
              <a:rPr lang="en-US" altLang="ja-JP" dirty="0"/>
              <a:t>/</a:t>
            </a:r>
            <a:r>
              <a:rPr lang="ja-JP" altLang="en-US" dirty="0"/>
              <a:t>解析</a:t>
            </a:r>
            <a:endParaRPr kumimoji="1" lang="ja-JP" altLang="en-US" dirty="0"/>
          </a:p>
        </p:txBody>
      </p:sp>
      <p:sp>
        <p:nvSpPr>
          <p:cNvPr id="3" name="コンテンツ プレースホルダー 2">
            <a:extLst>
              <a:ext uri="{FF2B5EF4-FFF2-40B4-BE49-F238E27FC236}">
                <a16:creationId xmlns:a16="http://schemas.microsoft.com/office/drawing/2014/main" id="{791D7552-F75C-4CC9-8FE9-3646D4A6868E}"/>
              </a:ext>
            </a:extLst>
          </p:cNvPr>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膜厚時刻歴の妥当性確認</a:t>
            </a:r>
            <a:r>
              <a:rPr lang="en-US" altLang="ja-JP" sz="2000" dirty="0"/>
              <a:t>.</a:t>
            </a:r>
            <a:endParaRPr lang="en-US" altLang="ja-JP" sz="2000" b="1" i="1" u="sng" dirty="0">
              <a:effectLst>
                <a:outerShdw blurRad="38100" dist="38100" dir="2700000" algn="tl">
                  <a:srgbClr val="000000">
                    <a:alpha val="43137"/>
                  </a:srgbClr>
                </a:outerShdw>
              </a:effectLst>
            </a:endParaRPr>
          </a:p>
        </p:txBody>
      </p:sp>
      <p:sp>
        <p:nvSpPr>
          <p:cNvPr id="4" name="スライド番号プレースホルダー 3">
            <a:extLst>
              <a:ext uri="{FF2B5EF4-FFF2-40B4-BE49-F238E27FC236}">
                <a16:creationId xmlns:a16="http://schemas.microsoft.com/office/drawing/2014/main" id="{9D7645C8-20CC-4816-85E6-D6508E71B94C}"/>
              </a:ext>
            </a:extLst>
          </p:cNvPr>
          <p:cNvSpPr>
            <a:spLocks noGrp="1"/>
          </p:cNvSpPr>
          <p:nvPr>
            <p:ph type="sldNum" sz="quarter" idx="4"/>
          </p:nvPr>
        </p:nvSpPr>
        <p:spPr/>
        <p:txBody>
          <a:bodyPr/>
          <a:lstStyle/>
          <a:p>
            <a:r>
              <a:rPr lang="en-US" altLang="ja-JP"/>
              <a:t>P. </a:t>
            </a:r>
            <a:fld id="{F8FDF831-B0A3-4B44-A20D-7581D5587101}" type="slidenum">
              <a:rPr lang="ja-JP" altLang="en-US" smtClean="0"/>
              <a:pPr/>
              <a:t>36</a:t>
            </a:fld>
            <a:endParaRPr lang="ja-JP" altLang="en-US" dirty="0"/>
          </a:p>
        </p:txBody>
      </p:sp>
      <mc:AlternateContent xmlns:mc="http://schemas.openxmlformats.org/markup-compatibility/2006" xmlns:a14="http://schemas.microsoft.com/office/drawing/2010/main">
        <mc:Choice Requires="a14">
          <p:sp>
            <p:nvSpPr>
              <p:cNvPr id="5" name="角丸四角形 5">
                <a:extLst>
                  <a:ext uri="{FF2B5EF4-FFF2-40B4-BE49-F238E27FC236}">
                    <a16:creationId xmlns:a16="http://schemas.microsoft.com/office/drawing/2014/main" id="{62A1DE41-025A-424B-9C04-3EDD23CAEF2B}"/>
                  </a:ext>
                </a:extLst>
              </p:cNvPr>
              <p:cNvSpPr/>
              <p:nvPr/>
            </p:nvSpPr>
            <p:spPr>
              <a:xfrm>
                <a:off x="1754698" y="5129338"/>
                <a:ext cx="8671491" cy="864096"/>
              </a:xfrm>
              <a:prstGeom prst="roundRect">
                <a:avLst/>
              </a:pr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lIns="0" rIns="0" rtlCol="0" anchor="ctr"/>
              <a:lstStyle/>
              <a:p>
                <a:pPr algn="ctr"/>
                <a:r>
                  <a:rPr lang="ja-JP" altLang="en-US" sz="2400" dirty="0">
                    <a:latin typeface="ＭＳ Ｐゴシック" panose="020B0600070205080204" pitchFamily="50" charset="-128"/>
                    <a:ea typeface="ＭＳ Ｐゴシック" panose="020B0600070205080204" pitchFamily="50" charset="-128"/>
                  </a:rPr>
                  <a:t>最奥面</a:t>
                </a:r>
                <a:r>
                  <a:rPr lang="en-US" altLang="ja-JP" sz="2400" dirty="0">
                    <a:latin typeface="ＭＳ Ｐゴシック" panose="020B0600070205080204" pitchFamily="50" charset="-128"/>
                    <a:ea typeface="ＭＳ Ｐゴシック" panose="020B0600070205080204" pitchFamily="50" charset="-128"/>
                  </a:rPr>
                  <a:t>(G</a:t>
                </a:r>
                <a:r>
                  <a:rPr lang="ja-JP" altLang="en-US" sz="2400" dirty="0">
                    <a:latin typeface="ＭＳ Ｐゴシック" panose="020B0600070205080204" pitchFamily="50" charset="-128"/>
                    <a:ea typeface="ＭＳ Ｐゴシック" panose="020B0600070205080204" pitchFamily="50" charset="-128"/>
                  </a:rPr>
                  <a:t>面</a:t>
                </a:r>
                <a:r>
                  <a:rPr lang="en-US" altLang="ja-JP" sz="2400" dirty="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の精度に課題（最大誤差</a:t>
                </a:r>
                <a:r>
                  <a:rPr lang="en-US" altLang="ja-JP" sz="2400" dirty="0">
                    <a:latin typeface="ＭＳ Ｐゴシック" panose="020B0600070205080204" pitchFamily="50" charset="-128"/>
                    <a:ea typeface="ＭＳ Ｐゴシック" panose="020B0600070205080204" pitchFamily="50" charset="-128"/>
                  </a:rPr>
                  <a:t>3 </a:t>
                </a:r>
                <a14:m>
                  <m:oMath xmlns:m="http://schemas.openxmlformats.org/officeDocument/2006/math">
                    <m:r>
                      <m:rPr>
                        <m:sty m:val="p"/>
                      </m:rPr>
                      <a:rPr lang="en-US" altLang="ja-JP" sz="2400" b="0" i="0" smtClean="0">
                        <a:latin typeface="Cambria Math" panose="02040503050406030204" pitchFamily="18" charset="0"/>
                        <a:ea typeface="ＭＳ Ｐゴシック" panose="020B0600070205080204" pitchFamily="50" charset="-128"/>
                      </a:rPr>
                      <m:t>μm</m:t>
                    </m:r>
                  </m:oMath>
                </a14:m>
                <a:r>
                  <a:rPr lang="ja-JP" altLang="en-US" sz="2400" dirty="0">
                    <a:latin typeface="ＭＳ Ｐゴシック" panose="020B0600070205080204" pitchFamily="50" charset="-128"/>
                    <a:ea typeface="ＭＳ Ｐゴシック" panose="020B0600070205080204" pitchFamily="50" charset="-128"/>
                  </a:rPr>
                  <a:t>）が残るものの，</a:t>
                </a:r>
                <a:br>
                  <a:rPr lang="en-US" altLang="ja-JP" sz="2400" dirty="0">
                    <a:latin typeface="ＭＳ Ｐゴシック" panose="020B0600070205080204" pitchFamily="50" charset="-128"/>
                    <a:ea typeface="ＭＳ Ｐゴシック" panose="020B0600070205080204" pitchFamily="50" charset="-128"/>
                  </a:rPr>
                </a:br>
                <a:r>
                  <a:rPr lang="ja-JP" altLang="en-US" sz="2400" dirty="0">
                    <a:latin typeface="ＭＳ Ｐゴシック" panose="020B0600070205080204" pitchFamily="50" charset="-128"/>
                    <a:ea typeface="ＭＳ Ｐゴシック" panose="020B0600070205080204" pitchFamily="50" charset="-128"/>
                  </a:rPr>
                  <a:t>その他は概ね実用的な精度（誤差</a:t>
                </a:r>
                <a:r>
                  <a:rPr lang="en-US" altLang="ja-JP" sz="2400" dirty="0">
                    <a:latin typeface="ＭＳ Ｐゴシック" panose="020B0600070205080204" pitchFamily="50" charset="-128"/>
                    <a:ea typeface="ＭＳ Ｐゴシック" panose="020B0600070205080204" pitchFamily="50" charset="-128"/>
                  </a:rPr>
                  <a:t>2 </a:t>
                </a:r>
                <a14:m>
                  <m:oMath xmlns:m="http://schemas.openxmlformats.org/officeDocument/2006/math">
                    <m:r>
                      <m:rPr>
                        <m:sty m:val="p"/>
                      </m:rPr>
                      <a:rPr lang="en-US" altLang="ja-JP" sz="2400">
                        <a:latin typeface="Cambria Math" panose="02040503050406030204" pitchFamily="18" charset="0"/>
                        <a:ea typeface="ＭＳ Ｐゴシック" panose="020B0600070205080204" pitchFamily="50" charset="-128"/>
                      </a:rPr>
                      <m:t>μm</m:t>
                    </m:r>
                  </m:oMath>
                </a14:m>
                <a:r>
                  <a:rPr lang="ja-JP" altLang="en-US" sz="2400" dirty="0">
                    <a:latin typeface="ＭＳ Ｐゴシック" panose="020B0600070205080204" pitchFamily="50" charset="-128"/>
                    <a:ea typeface="ＭＳ Ｐゴシック" panose="020B0600070205080204" pitchFamily="50" charset="-128"/>
                  </a:rPr>
                  <a:t>以内）で一致している．</a:t>
                </a:r>
              </a:p>
            </p:txBody>
          </p:sp>
        </mc:Choice>
        <mc:Fallback xmlns="">
          <p:sp>
            <p:nvSpPr>
              <p:cNvPr id="5" name="角丸四角形 5">
                <a:extLst>
                  <a:ext uri="{FF2B5EF4-FFF2-40B4-BE49-F238E27FC236}">
                    <a16:creationId xmlns:a16="http://schemas.microsoft.com/office/drawing/2014/main" id="{62A1DE41-025A-424B-9C04-3EDD23CAEF2B}"/>
                  </a:ext>
                </a:extLst>
              </p:cNvPr>
              <p:cNvSpPr>
                <a:spLocks noRot="1" noChangeAspect="1" noMove="1" noResize="1" noEditPoints="1" noAdjustHandles="1" noChangeArrowheads="1" noChangeShapeType="1" noTextEdit="1"/>
              </p:cNvSpPr>
              <p:nvPr/>
            </p:nvSpPr>
            <p:spPr>
              <a:xfrm>
                <a:off x="1754698" y="5129338"/>
                <a:ext cx="8671491" cy="864096"/>
              </a:xfrm>
              <a:prstGeom prst="roundRect">
                <a:avLst/>
              </a:prstGeom>
              <a:blipFill>
                <a:blip r:embed="rId2"/>
                <a:stretch>
                  <a:fillRect t="-4895" b="-11189"/>
                </a:stretch>
              </a:blipFill>
              <a:ln/>
            </p:spPr>
            <p:txBody>
              <a:bodyPr/>
              <a:lstStyle/>
              <a:p>
                <a:r>
                  <a:rPr lang="ja-JP" altLang="en-US">
                    <a:noFill/>
                  </a:rPr>
                  <a:t> </a:t>
                </a:r>
              </a:p>
            </p:txBody>
          </p:sp>
        </mc:Fallback>
      </mc:AlternateContent>
      <p:pic>
        <p:nvPicPr>
          <p:cNvPr id="10" name="グラフィックス 9">
            <a:extLst>
              <a:ext uri="{FF2B5EF4-FFF2-40B4-BE49-F238E27FC236}">
                <a16:creationId xmlns:a16="http://schemas.microsoft.com/office/drawing/2014/main" id="{918E1D29-48CF-4669-A929-6C8966992D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92889" y="1088740"/>
            <a:ext cx="6595110" cy="3749040"/>
          </a:xfrm>
          <a:prstGeom prst="rect">
            <a:avLst/>
          </a:prstGeom>
        </p:spPr>
      </p:pic>
    </p:spTree>
    <p:extLst>
      <p:ext uri="{BB962C8B-B14F-4D97-AF65-F5344CB8AC3E}">
        <p14:creationId xmlns:p14="http://schemas.microsoft.com/office/powerpoint/2010/main" val="700757736"/>
      </p:ext>
    </p:extLst>
  </p:cSld>
  <p:clrMapOvr>
    <a:masterClrMapping/>
  </p:clrMapOvr>
  <mc:AlternateContent xmlns:mc="http://schemas.openxmlformats.org/markup-compatibility/2006">
    <mc:Choice xmlns:p14="http://schemas.microsoft.com/office/powerpoint/2010/main" Requires="p14">
      <p:transition p14:dur="10" advClick="0" advTm="12000">
        <p:random/>
      </p:transition>
    </mc:Choice>
    <mc:Fallback>
      <p:transition advClick="0" advTm="12000">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AA40B653-59B7-B025-EE1E-994BACE11120}"/>
              </a:ext>
            </a:extLst>
          </p:cNvPr>
          <p:cNvSpPr>
            <a:spLocks noGrp="1"/>
          </p:cNvSpPr>
          <p:nvPr>
            <p:ph type="ctrTitle"/>
          </p:nvPr>
        </p:nvSpPr>
        <p:spPr/>
        <p:txBody>
          <a:bodyPr/>
          <a:lstStyle/>
          <a:p>
            <a:r>
              <a:rPr lang="en-US" altLang="ja-JP" sz="3200" b="1" dirty="0">
                <a:effectLst>
                  <a:outerShdw blurRad="38100" dist="38100" dir="2700000" algn="tl">
                    <a:srgbClr val="000000">
                      <a:alpha val="43137"/>
                    </a:srgbClr>
                  </a:outerShdw>
                </a:effectLst>
                <a:latin typeface="Bookman Old Style" panose="02050604050505020204" pitchFamily="18" charset="0"/>
              </a:rPr>
              <a:t>EDESFEM</a:t>
            </a:r>
            <a:br>
              <a:rPr lang="en-US" altLang="ja-JP" sz="3200" b="1" dirty="0">
                <a:effectLst>
                  <a:outerShdw blurRad="38100" dist="38100" dir="2700000" algn="tl">
                    <a:srgbClr val="000000">
                      <a:alpha val="43137"/>
                    </a:srgbClr>
                  </a:outerShdw>
                </a:effectLst>
                <a:latin typeface="Bookman Old Style" panose="02050604050505020204" pitchFamily="18" charset="0"/>
              </a:rPr>
            </a:br>
            <a:r>
              <a:rPr lang="ja-JP" altLang="en-US" dirty="0"/>
              <a:t>妥当性確認例２</a:t>
            </a:r>
            <a:br>
              <a:rPr lang="en-US" altLang="ja-JP" dirty="0"/>
            </a:br>
            <a:br>
              <a:rPr lang="en-US" altLang="ja-JP" dirty="0"/>
            </a:br>
            <a:r>
              <a:rPr lang="ja-JP" altLang="en-US" dirty="0"/>
              <a:t>実ライン測定</a:t>
            </a:r>
            <a:r>
              <a:rPr lang="en-US" altLang="ja-JP" dirty="0"/>
              <a:t>/</a:t>
            </a:r>
            <a:r>
              <a:rPr lang="ja-JP" altLang="en-US" dirty="0"/>
              <a:t>解析</a:t>
            </a:r>
          </a:p>
        </p:txBody>
      </p:sp>
      <p:sp>
        <p:nvSpPr>
          <p:cNvPr id="4" name="スライド番号プレースホルダー 3">
            <a:extLst>
              <a:ext uri="{FF2B5EF4-FFF2-40B4-BE49-F238E27FC236}">
                <a16:creationId xmlns:a16="http://schemas.microsoft.com/office/drawing/2014/main" id="{58F2EF7D-4584-3974-952B-60569D1D4A2A}"/>
              </a:ext>
            </a:extLst>
          </p:cNvPr>
          <p:cNvSpPr>
            <a:spLocks noGrp="1"/>
          </p:cNvSpPr>
          <p:nvPr>
            <p:ph type="sldNum" sz="quarter" idx="4"/>
          </p:nvPr>
        </p:nvSpPr>
        <p:spPr/>
        <p:txBody>
          <a:bodyPr/>
          <a:lstStyle/>
          <a:p>
            <a:r>
              <a:rPr lang="en-US" altLang="ja-JP"/>
              <a:t>P. </a:t>
            </a:r>
            <a:fld id="{F8FDF831-B0A3-4B44-A20D-7581D5587101}" type="slidenum">
              <a:rPr lang="ja-JP" altLang="en-US" smtClean="0"/>
              <a:pPr/>
              <a:t>37</a:t>
            </a:fld>
            <a:endParaRPr lang="ja-JP" altLang="en-US" dirty="0"/>
          </a:p>
        </p:txBody>
      </p:sp>
    </p:spTree>
    <p:extLst>
      <p:ext uri="{BB962C8B-B14F-4D97-AF65-F5344CB8AC3E}">
        <p14:creationId xmlns:p14="http://schemas.microsoft.com/office/powerpoint/2010/main" val="730297291"/>
      </p:ext>
    </p:extLst>
  </p:cSld>
  <p:clrMapOvr>
    <a:masterClrMapping/>
  </p:clrMapOvr>
  <mc:AlternateContent xmlns:mc="http://schemas.openxmlformats.org/markup-compatibility/2006">
    <mc:Choice xmlns:p14="http://schemas.microsoft.com/office/powerpoint/2010/main" Requires="p14">
      <p:transition p14:dur="10" advClick="0" advTm="4000">
        <p:random/>
      </p:transition>
    </mc:Choice>
    <mc:Fallback>
      <p:transition advClick="0" advTm="4000">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実ライン測定</a:t>
            </a:r>
            <a:r>
              <a:rPr lang="en-US" altLang="ja-JP" dirty="0"/>
              <a:t>/</a:t>
            </a:r>
            <a:r>
              <a:rPr lang="ja-JP" altLang="en-US" dirty="0"/>
              <a:t>解析</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38</a:t>
            </a:fld>
            <a:endParaRPr lang="ja-JP" altLang="en-US" dirty="0"/>
          </a:p>
        </p:txBody>
      </p:sp>
      <p:pic>
        <p:nvPicPr>
          <p:cNvPr id="13" name="図 12"/>
          <p:cNvPicPr>
            <a:picLocks noChangeAspect="1"/>
          </p:cNvPicPr>
          <p:nvPr/>
        </p:nvPicPr>
        <p:blipFill rotWithShape="1">
          <a:blip r:embed="rId3" cstate="print">
            <a:extLst>
              <a:ext uri="{28A0092B-C50C-407E-A947-70E740481C1C}">
                <a14:useLocalDpi xmlns:a14="http://schemas.microsoft.com/office/drawing/2010/main" val="0"/>
              </a:ext>
            </a:extLst>
          </a:blip>
          <a:srcRect l="1466" t="29205" r="1700" b="32618"/>
          <a:stretch/>
        </p:blipFill>
        <p:spPr>
          <a:xfrm>
            <a:off x="15284" y="1393006"/>
            <a:ext cx="8128546" cy="2011975"/>
          </a:xfrm>
          <a:prstGeom prst="rect">
            <a:avLst/>
          </a:prstGeom>
        </p:spPr>
      </p:pic>
      <p:grpSp>
        <p:nvGrpSpPr>
          <p:cNvPr id="18" name="グループ化 17">
            <a:extLst>
              <a:ext uri="{FF2B5EF4-FFF2-40B4-BE49-F238E27FC236}">
                <a16:creationId xmlns:a16="http://schemas.microsoft.com/office/drawing/2014/main" id="{D9DF83FF-0D02-4AB0-98B4-802F34B22060}"/>
              </a:ext>
            </a:extLst>
          </p:cNvPr>
          <p:cNvGrpSpPr/>
          <p:nvPr/>
        </p:nvGrpSpPr>
        <p:grpSpPr>
          <a:xfrm>
            <a:off x="7355356" y="1012866"/>
            <a:ext cx="4717461" cy="3497574"/>
            <a:chOff x="4251562" y="1577590"/>
            <a:chExt cx="4717461" cy="3497574"/>
          </a:xfrm>
        </p:grpSpPr>
        <p:grpSp>
          <p:nvGrpSpPr>
            <p:cNvPr id="12" name="グループ化 11"/>
            <p:cNvGrpSpPr/>
            <p:nvPr/>
          </p:nvGrpSpPr>
          <p:grpSpPr>
            <a:xfrm>
              <a:off x="4967388" y="1825639"/>
              <a:ext cx="3884004" cy="2438454"/>
              <a:chOff x="1168399" y="1313324"/>
              <a:chExt cx="7022919" cy="4409126"/>
            </a:xfrm>
          </p:grpSpPr>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8399" y="1313324"/>
                <a:ext cx="7022919" cy="4409126"/>
              </a:xfrm>
              <a:prstGeom prst="rect">
                <a:avLst/>
              </a:prstGeom>
            </p:spPr>
          </p:pic>
          <p:sp>
            <p:nvSpPr>
              <p:cNvPr id="7" name="テキスト ボックス 6"/>
              <p:cNvSpPr txBox="1"/>
              <p:nvPr/>
            </p:nvSpPr>
            <p:spPr>
              <a:xfrm>
                <a:off x="1445321" y="2377669"/>
                <a:ext cx="345379" cy="504803"/>
              </a:xfrm>
              <a:prstGeom prst="rect">
                <a:avLst/>
              </a:prstGeom>
              <a:noFill/>
            </p:spPr>
            <p:txBody>
              <a:bodyPr wrap="square" tIns="46800" bIns="46800" rtlCol="0" anchor="ctr" anchorCtr="0">
                <a:spAutoFit/>
              </a:bodyPr>
              <a:lstStyle/>
              <a:p>
                <a:r>
                  <a:rPr lang="ja-JP" altLang="en-US" sz="1200" dirty="0">
                    <a:solidFill>
                      <a:srgbClr val="FF0000"/>
                    </a:solidFill>
                  </a:rPr>
                  <a:t>●</a:t>
                </a:r>
                <a:endParaRPr lang="ja-JP" altLang="en-US" sz="1200" dirty="0"/>
              </a:p>
            </p:txBody>
          </p:sp>
          <p:sp>
            <p:nvSpPr>
              <p:cNvPr id="8" name="テキスト ボックス 7"/>
              <p:cNvSpPr txBox="1"/>
              <p:nvPr/>
            </p:nvSpPr>
            <p:spPr>
              <a:xfrm>
                <a:off x="3702468" y="1552168"/>
                <a:ext cx="345379" cy="504803"/>
              </a:xfrm>
              <a:prstGeom prst="rect">
                <a:avLst/>
              </a:prstGeom>
              <a:noFill/>
            </p:spPr>
            <p:txBody>
              <a:bodyPr wrap="square" tIns="46800" bIns="46800" rtlCol="0" anchor="ctr" anchorCtr="0">
                <a:spAutoFit/>
              </a:bodyPr>
              <a:lstStyle/>
              <a:p>
                <a:r>
                  <a:rPr lang="ja-JP" altLang="en-US" sz="1200" dirty="0">
                    <a:solidFill>
                      <a:srgbClr val="FF0000"/>
                    </a:solidFill>
                  </a:rPr>
                  <a:t>●</a:t>
                </a:r>
                <a:endParaRPr lang="ja-JP" altLang="en-US" sz="1200" dirty="0"/>
              </a:p>
            </p:txBody>
          </p:sp>
          <p:sp>
            <p:nvSpPr>
              <p:cNvPr id="9" name="テキスト ボックス 8"/>
              <p:cNvSpPr txBox="1"/>
              <p:nvPr/>
            </p:nvSpPr>
            <p:spPr>
              <a:xfrm>
                <a:off x="7283867" y="3265485"/>
                <a:ext cx="345379" cy="504803"/>
              </a:xfrm>
              <a:prstGeom prst="rect">
                <a:avLst/>
              </a:prstGeom>
              <a:noFill/>
            </p:spPr>
            <p:txBody>
              <a:bodyPr wrap="square" tIns="46800" bIns="46800" rtlCol="0" anchor="ctr" anchorCtr="0">
                <a:spAutoFit/>
              </a:bodyPr>
              <a:lstStyle/>
              <a:p>
                <a:r>
                  <a:rPr lang="ja-JP" altLang="en-US" sz="1200" dirty="0">
                    <a:solidFill>
                      <a:srgbClr val="FF0000"/>
                    </a:solidFill>
                  </a:rPr>
                  <a:t>●</a:t>
                </a:r>
                <a:endParaRPr lang="ja-JP" altLang="en-US" sz="1200" dirty="0"/>
              </a:p>
            </p:txBody>
          </p:sp>
          <p:sp>
            <p:nvSpPr>
              <p:cNvPr id="10" name="テキスト ボックス 9"/>
              <p:cNvSpPr txBox="1"/>
              <p:nvPr/>
            </p:nvSpPr>
            <p:spPr>
              <a:xfrm>
                <a:off x="3270667" y="4282668"/>
                <a:ext cx="345379" cy="504803"/>
              </a:xfrm>
              <a:prstGeom prst="rect">
                <a:avLst/>
              </a:prstGeom>
              <a:noFill/>
            </p:spPr>
            <p:txBody>
              <a:bodyPr wrap="square" tIns="46800" bIns="46800" rtlCol="0" anchor="ctr" anchorCtr="0">
                <a:spAutoFit/>
              </a:bodyPr>
              <a:lstStyle/>
              <a:p>
                <a:r>
                  <a:rPr lang="ja-JP" altLang="en-US" sz="1200" dirty="0">
                    <a:solidFill>
                      <a:srgbClr val="FF0000"/>
                    </a:solidFill>
                  </a:rPr>
                  <a:t>●</a:t>
                </a:r>
                <a:endParaRPr lang="ja-JP" altLang="en-US" sz="1200" dirty="0"/>
              </a:p>
            </p:txBody>
          </p:sp>
          <p:sp>
            <p:nvSpPr>
              <p:cNvPr id="11" name="テキスト ボックス 10"/>
              <p:cNvSpPr txBox="1"/>
              <p:nvPr/>
            </p:nvSpPr>
            <p:spPr>
              <a:xfrm>
                <a:off x="2925288" y="3486978"/>
                <a:ext cx="345379" cy="504803"/>
              </a:xfrm>
              <a:prstGeom prst="rect">
                <a:avLst/>
              </a:prstGeom>
              <a:noFill/>
            </p:spPr>
            <p:txBody>
              <a:bodyPr wrap="square" tIns="46800" bIns="46800" rtlCol="0" anchor="ctr" anchorCtr="0">
                <a:spAutoFit/>
              </a:bodyPr>
              <a:lstStyle/>
              <a:p>
                <a:r>
                  <a:rPr lang="ja-JP" altLang="en-US" sz="1200" dirty="0">
                    <a:solidFill>
                      <a:srgbClr val="FF0000"/>
                    </a:solidFill>
                  </a:rPr>
                  <a:t>●</a:t>
                </a:r>
                <a:endParaRPr lang="ja-JP" altLang="en-US" sz="1200" dirty="0"/>
              </a:p>
            </p:txBody>
          </p:sp>
        </p:grpSp>
        <p:cxnSp>
          <p:nvCxnSpPr>
            <p:cNvPr id="34" name="直線コネクタ 33"/>
            <p:cNvCxnSpPr>
              <a:cxnSpLocks/>
            </p:cNvCxnSpPr>
            <p:nvPr/>
          </p:nvCxnSpPr>
          <p:spPr>
            <a:xfrm flipV="1">
              <a:off x="5695364" y="3200946"/>
              <a:ext cx="339172" cy="4534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7470825" y="2348544"/>
              <a:ext cx="1470707" cy="400110"/>
            </a:xfrm>
            <a:prstGeom prst="rect">
              <a:avLst/>
            </a:prstGeom>
            <a:noFill/>
            <a:ln>
              <a:noFill/>
            </a:ln>
          </p:spPr>
          <p:txBody>
            <a:bodyPr wrap="square" rtlCol="0">
              <a:spAutoFit/>
            </a:bodyPr>
            <a:lstStyle/>
            <a:p>
              <a:r>
                <a:rPr lang="en-US" altLang="ja-JP" sz="2000" dirty="0"/>
                <a:t>Ch.2</a:t>
              </a:r>
              <a:r>
                <a:rPr lang="ja-JP" altLang="en-US" sz="2000" dirty="0"/>
                <a:t>：</a:t>
              </a:r>
              <a:r>
                <a:rPr lang="en-US" altLang="ja-JP" sz="2000" dirty="0"/>
                <a:t>Hood</a:t>
              </a:r>
              <a:endParaRPr lang="ja-JP" altLang="en-US" sz="2000" dirty="0"/>
            </a:p>
          </p:txBody>
        </p:sp>
        <p:sp>
          <p:nvSpPr>
            <p:cNvPr id="17" name="テキスト ボックス 16"/>
            <p:cNvSpPr txBox="1"/>
            <p:nvPr/>
          </p:nvSpPr>
          <p:spPr>
            <a:xfrm>
              <a:off x="6679091" y="1688955"/>
              <a:ext cx="1670438" cy="400110"/>
            </a:xfrm>
            <a:prstGeom prst="rect">
              <a:avLst/>
            </a:prstGeom>
            <a:noFill/>
            <a:ln>
              <a:noFill/>
            </a:ln>
          </p:spPr>
          <p:txBody>
            <a:bodyPr wrap="square" rtlCol="0">
              <a:spAutoFit/>
            </a:bodyPr>
            <a:lstStyle/>
            <a:p>
              <a:r>
                <a:rPr lang="en-US" altLang="ja-JP" sz="2000" dirty="0"/>
                <a:t>Ch.4</a:t>
              </a:r>
              <a:r>
                <a:rPr lang="ja-JP" altLang="en-US" sz="2000" dirty="0"/>
                <a:t>：</a:t>
              </a:r>
              <a:r>
                <a:rPr lang="en-US" altLang="ja-JP" sz="2000" dirty="0"/>
                <a:t>Roof</a:t>
              </a:r>
              <a:endParaRPr lang="ja-JP" altLang="en-US" sz="2000" dirty="0"/>
            </a:p>
          </p:txBody>
        </p:sp>
        <p:sp>
          <p:nvSpPr>
            <p:cNvPr id="19" name="テキスト ボックス 18"/>
            <p:cNvSpPr txBox="1"/>
            <p:nvPr/>
          </p:nvSpPr>
          <p:spPr>
            <a:xfrm>
              <a:off x="4252919" y="3654388"/>
              <a:ext cx="1981111" cy="400110"/>
            </a:xfrm>
            <a:prstGeom prst="rect">
              <a:avLst/>
            </a:prstGeom>
            <a:noFill/>
            <a:ln>
              <a:noFill/>
            </a:ln>
          </p:spPr>
          <p:txBody>
            <a:bodyPr wrap="square" rtlCol="0">
              <a:spAutoFit/>
            </a:bodyPr>
            <a:lstStyle/>
            <a:p>
              <a:r>
                <a:rPr lang="en-US" altLang="ja-JP" sz="2000" dirty="0"/>
                <a:t>Ch.3</a:t>
              </a:r>
              <a:r>
                <a:rPr lang="ja-JP" altLang="en-US" sz="2000" dirty="0"/>
                <a:t>：</a:t>
              </a:r>
              <a:r>
                <a:rPr lang="en-US" altLang="ja-JP" sz="2000" dirty="0"/>
                <a:t>Side Door</a:t>
              </a:r>
              <a:endParaRPr lang="ja-JP" altLang="en-US" sz="2000" dirty="0"/>
            </a:p>
          </p:txBody>
        </p:sp>
        <p:sp>
          <p:nvSpPr>
            <p:cNvPr id="20" name="テキスト ボックス 19"/>
            <p:cNvSpPr txBox="1"/>
            <p:nvPr/>
          </p:nvSpPr>
          <p:spPr>
            <a:xfrm>
              <a:off x="6398074" y="3989658"/>
              <a:ext cx="1951455" cy="400110"/>
            </a:xfrm>
            <a:prstGeom prst="rect">
              <a:avLst/>
            </a:prstGeom>
            <a:noFill/>
            <a:ln>
              <a:noFill/>
            </a:ln>
          </p:spPr>
          <p:txBody>
            <a:bodyPr wrap="square" rtlCol="0">
              <a:spAutoFit/>
            </a:bodyPr>
            <a:lstStyle/>
            <a:p>
              <a:r>
                <a:rPr lang="en-US" altLang="ja-JP" sz="2000" dirty="0"/>
                <a:t>Ch.5</a:t>
              </a:r>
              <a:r>
                <a:rPr lang="ja-JP" altLang="en-US" sz="2000" dirty="0"/>
                <a:t>：</a:t>
              </a:r>
              <a:r>
                <a:rPr lang="en-US" altLang="ja-JP" sz="2000" dirty="0"/>
                <a:t>Side Sill</a:t>
              </a:r>
              <a:endParaRPr lang="ja-JP" altLang="en-US" sz="2000" dirty="0"/>
            </a:p>
          </p:txBody>
        </p:sp>
        <p:sp>
          <p:nvSpPr>
            <p:cNvPr id="21" name="テキスト ボックス 20"/>
            <p:cNvSpPr txBox="1"/>
            <p:nvPr/>
          </p:nvSpPr>
          <p:spPr>
            <a:xfrm>
              <a:off x="4251562" y="1577590"/>
              <a:ext cx="2047461" cy="400110"/>
            </a:xfrm>
            <a:prstGeom prst="rect">
              <a:avLst/>
            </a:prstGeom>
            <a:noFill/>
            <a:ln>
              <a:noFill/>
            </a:ln>
          </p:spPr>
          <p:txBody>
            <a:bodyPr wrap="square" rtlCol="0">
              <a:spAutoFit/>
            </a:bodyPr>
            <a:lstStyle/>
            <a:p>
              <a:r>
                <a:rPr lang="en-US" altLang="ja-JP" sz="2000" dirty="0"/>
                <a:t>Ch.7</a:t>
              </a:r>
              <a:r>
                <a:rPr lang="ja-JP" altLang="en-US" sz="2000" dirty="0"/>
                <a:t>：</a:t>
              </a:r>
              <a:r>
                <a:rPr lang="en-US" altLang="ja-JP" sz="2000" dirty="0"/>
                <a:t>Back Door</a:t>
              </a:r>
              <a:endParaRPr lang="ja-JP" altLang="en-US" sz="2000" dirty="0"/>
            </a:p>
          </p:txBody>
        </p:sp>
        <p:cxnSp>
          <p:nvCxnSpPr>
            <p:cNvPr id="22" name="直線コネクタ 21"/>
            <p:cNvCxnSpPr/>
            <p:nvPr/>
          </p:nvCxnSpPr>
          <p:spPr>
            <a:xfrm flipH="1" flipV="1">
              <a:off x="5239455" y="1988452"/>
              <a:ext cx="28776" cy="4939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V="1">
              <a:off x="6559858" y="2004059"/>
              <a:ext cx="141173" cy="603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H="1" flipV="1">
              <a:off x="6303854" y="3631110"/>
              <a:ext cx="672526" cy="3585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flipH="1" flipV="1">
              <a:off x="8349529" y="2741721"/>
              <a:ext cx="111991" cy="2461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B71D9DCA-433B-4BF4-BDE7-8E097AA9F634}"/>
                </a:ext>
              </a:extLst>
            </p:cNvPr>
            <p:cNvSpPr txBox="1"/>
            <p:nvPr/>
          </p:nvSpPr>
          <p:spPr>
            <a:xfrm>
              <a:off x="6981132" y="4367278"/>
              <a:ext cx="1987891" cy="707886"/>
            </a:xfrm>
            <a:prstGeom prst="rect">
              <a:avLst/>
            </a:prstGeom>
            <a:solidFill>
              <a:schemeClr val="bg1">
                <a:lumMod val="85000"/>
              </a:schemeClr>
            </a:solidFill>
            <a:ln>
              <a:noFill/>
            </a:ln>
          </p:spPr>
          <p:txBody>
            <a:bodyPr wrap="square" rtlCol="0">
              <a:spAutoFit/>
            </a:bodyPr>
            <a:lstStyle/>
            <a:p>
              <a:pPr algn="ctr"/>
              <a:r>
                <a:rPr lang="en-US" altLang="ja-JP" sz="2000" dirty="0"/>
                <a:t>Ch.6</a:t>
              </a:r>
              <a:r>
                <a:rPr lang="ja-JP" altLang="en-US" sz="2000" dirty="0"/>
                <a:t>：</a:t>
              </a:r>
              <a:r>
                <a:rPr lang="en-US" altLang="ja-JP" sz="2000" dirty="0"/>
                <a:t>Floor</a:t>
              </a:r>
              <a:br>
                <a:rPr lang="en-US" altLang="ja-JP" sz="2000" dirty="0"/>
              </a:br>
              <a:r>
                <a:rPr lang="ja-JP" altLang="en-US" sz="2000" dirty="0"/>
                <a:t>は見えない位置</a:t>
              </a:r>
            </a:p>
          </p:txBody>
        </p:sp>
      </p:grpSp>
      <p:sp>
        <p:nvSpPr>
          <p:cNvPr id="3" name="コンテンツ プレースホルダー 2"/>
          <p:cNvSpPr>
            <a:spLocks noGrp="1"/>
          </p:cNvSpPr>
          <p:nvPr>
            <p:ph idx="1"/>
          </p:nvPr>
        </p:nvSpPr>
        <p:spPr/>
        <p:txBody>
          <a:bodyPr/>
          <a:lstStyle/>
          <a:p>
            <a:pPr marL="0" indent="0">
              <a:buNone/>
            </a:pPr>
            <a:r>
              <a:rPr kumimoji="1" lang="ja-JP" altLang="en-US" b="1" u="sng" dirty="0">
                <a:effectLst>
                  <a:outerShdw blurRad="38100" dist="38100" dir="2700000" algn="tl">
                    <a:srgbClr val="000000">
                      <a:alpha val="43137"/>
                    </a:srgbClr>
                  </a:outerShdw>
                </a:effectLst>
              </a:rPr>
              <a:t>概要</a:t>
            </a:r>
            <a:r>
              <a:rPr lang="ja-JP" altLang="en-US" dirty="0"/>
              <a:t>                                        　　　　       </a:t>
            </a:r>
            <a:r>
              <a:rPr lang="ja-JP" altLang="en-US" sz="2400" dirty="0"/>
              <a:t>■</a:t>
            </a:r>
            <a:r>
              <a:rPr kumimoji="1" lang="ja-JP" altLang="en-US" sz="2400" dirty="0"/>
              <a:t>６箇所の測定点</a:t>
            </a:r>
            <a:endParaRPr lang="en-US" altLang="ja-JP" sz="2400" dirty="0"/>
          </a:p>
          <a:p>
            <a:pPr marL="0" indent="0">
              <a:buNone/>
            </a:pPr>
            <a:endParaRPr kumimoji="1" lang="en-US" altLang="ja-JP" u="sng" dirty="0"/>
          </a:p>
          <a:p>
            <a:pPr marL="0" indent="0">
              <a:buNone/>
            </a:pPr>
            <a:endParaRPr lang="en-US" altLang="ja-JP" u="sng" dirty="0"/>
          </a:p>
          <a:p>
            <a:pPr marL="0" indent="0">
              <a:buNone/>
            </a:pPr>
            <a:endParaRPr kumimoji="1" lang="en-US" altLang="ja-JP" u="sng" dirty="0"/>
          </a:p>
          <a:p>
            <a:pPr marL="0" indent="0">
              <a:buNone/>
            </a:pPr>
            <a:endParaRPr lang="en-US" altLang="ja-JP" sz="2000" dirty="0"/>
          </a:p>
          <a:p>
            <a:pPr marL="0" indent="0">
              <a:buNone/>
            </a:pPr>
            <a:r>
              <a:rPr lang="en-US" altLang="ja-JP" sz="2400" dirty="0"/>
              <a:t>【</a:t>
            </a:r>
            <a:r>
              <a:rPr lang="ja-JP" altLang="en-US" sz="2400" dirty="0"/>
              <a:t>測定</a:t>
            </a:r>
            <a:r>
              <a:rPr lang="en-US" altLang="ja-JP" sz="2400" dirty="0"/>
              <a:t>】</a:t>
            </a:r>
          </a:p>
          <a:p>
            <a:r>
              <a:rPr lang="ja-JP" altLang="en-US" sz="2400" dirty="0"/>
              <a:t>実ラインを流れる実車に車体表面電位測定装置を搭載し，</a:t>
            </a:r>
            <a:br>
              <a:rPr lang="en-US" altLang="ja-JP" sz="2400" dirty="0"/>
            </a:br>
            <a:r>
              <a:rPr lang="ja-JP" altLang="en-US" sz="2400" dirty="0"/>
              <a:t>車体表面の６箇所の測定プローブを配置して電着を実施．</a:t>
            </a:r>
            <a:endParaRPr lang="en-US" altLang="ja-JP" sz="2400" dirty="0"/>
          </a:p>
          <a:p>
            <a:r>
              <a:rPr lang="ja-JP" altLang="en-US" sz="2400" dirty="0"/>
              <a:t>焼付後，同６箇所の膜厚を測定．</a:t>
            </a:r>
            <a:endParaRPr lang="en-US" altLang="ja-JP" sz="2400" dirty="0"/>
          </a:p>
          <a:p>
            <a:pPr marL="0" indent="0">
              <a:buNone/>
            </a:pPr>
            <a:r>
              <a:rPr lang="en-US" altLang="ja-JP" sz="2400" dirty="0"/>
              <a:t>【</a:t>
            </a:r>
            <a:r>
              <a:rPr lang="ja-JP" altLang="en-US" sz="2400" dirty="0"/>
              <a:t>解析</a:t>
            </a:r>
            <a:r>
              <a:rPr lang="en-US" altLang="ja-JP" sz="2400" dirty="0"/>
              <a:t>】</a:t>
            </a:r>
          </a:p>
          <a:p>
            <a:r>
              <a:rPr lang="ja-JP" altLang="en-US" sz="2400" dirty="0"/>
              <a:t>電着槽および車体の右半分のみを考慮した面対称の解析．</a:t>
            </a:r>
            <a:endParaRPr lang="en-US" altLang="ja-JP" sz="2400" dirty="0"/>
          </a:p>
          <a:p>
            <a:r>
              <a:rPr lang="ja-JP" altLang="en-US" sz="2400" dirty="0"/>
              <a:t>槽・車体・電極の形状および車体の移動を全て再現．</a:t>
            </a:r>
            <a:endParaRPr lang="en-US" altLang="ja-JP" sz="2400" dirty="0"/>
          </a:p>
          <a:p>
            <a:pPr marL="0" indent="0" algn="ctr">
              <a:buNone/>
            </a:pPr>
            <a:r>
              <a:rPr lang="ja-JP" altLang="en-US" sz="2400" dirty="0"/>
              <a:t>６箇所の測定点における表面電位時刻歴および最終膜厚を比較</a:t>
            </a:r>
            <a:endParaRPr lang="en-US" altLang="ja-JP" dirty="0"/>
          </a:p>
        </p:txBody>
      </p:sp>
    </p:spTree>
    <p:extLst>
      <p:ext uri="{BB962C8B-B14F-4D97-AF65-F5344CB8AC3E}">
        <p14:creationId xmlns:p14="http://schemas.microsoft.com/office/powerpoint/2010/main" val="779697580"/>
      </p:ext>
    </p:extLst>
  </p:cSld>
  <p:clrMapOvr>
    <a:masterClrMapping/>
  </p:clrMapOvr>
  <mc:AlternateContent xmlns:mc="http://schemas.openxmlformats.org/markup-compatibility/2006">
    <mc:Choice xmlns:p14="http://schemas.microsoft.com/office/powerpoint/2010/main" Requires="p14">
      <p:transition p14:dur="10" advClick="0" advTm="12000">
        <p:random/>
      </p:transition>
    </mc:Choice>
    <mc:Fallback>
      <p:transition advClick="0" advTm="12000">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実ライン測定</a:t>
            </a:r>
            <a:r>
              <a:rPr lang="en-US" altLang="ja-JP" dirty="0"/>
              <a:t>/</a:t>
            </a:r>
            <a:r>
              <a:rPr lang="ja-JP" altLang="en-US" dirty="0"/>
              <a:t>解析</a:t>
            </a:r>
            <a:endParaRPr kumimoji="1" lang="ja-JP" altLang="en-US" dirty="0"/>
          </a:p>
        </p:txBody>
      </p:sp>
      <p:sp>
        <p:nvSpPr>
          <p:cNvPr id="7" name="コンテンツ プレースホルダー 6">
            <a:extLst>
              <a:ext uri="{FF2B5EF4-FFF2-40B4-BE49-F238E27FC236}">
                <a16:creationId xmlns:a16="http://schemas.microsoft.com/office/drawing/2014/main" id="{CA87A44C-38DA-42A7-94C3-3A01B247F7C8}"/>
              </a:ext>
            </a:extLst>
          </p:cNvPr>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表面電位時刻歴の妥当性確認</a:t>
            </a:r>
            <a:r>
              <a:rPr kumimoji="1" lang="en-US" altLang="ja-JP" b="1" i="1" u="sng" dirty="0">
                <a:effectLst>
                  <a:outerShdw blurRad="38100" dist="38100" dir="2700000" algn="tl">
                    <a:srgbClr val="000000">
                      <a:alpha val="43137"/>
                    </a:srgbClr>
                  </a:outerShdw>
                </a:effectLst>
              </a:rPr>
              <a:t>(Ch. 2, 3</a:t>
            </a:r>
            <a:r>
              <a:rPr lang="en-US" altLang="ja-JP" b="1" i="1" u="sng" dirty="0">
                <a:effectLst>
                  <a:outerShdw blurRad="38100" dist="38100" dir="2700000" algn="tl">
                    <a:srgbClr val="000000">
                      <a:alpha val="43137"/>
                    </a:srgbClr>
                  </a:outerShdw>
                </a:effectLst>
              </a:rPr>
              <a:t>)</a:t>
            </a:r>
            <a:endParaRPr kumimoji="1" lang="ja-JP" altLang="en-US" b="1" i="1" u="sng" dirty="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39</a:t>
            </a:fld>
            <a:endParaRPr lang="ja-JP" altLang="en-US" dirty="0"/>
          </a:p>
        </p:txBody>
      </p:sp>
      <p:sp>
        <p:nvSpPr>
          <p:cNvPr id="31" name="角丸四角形 30"/>
          <p:cNvSpPr/>
          <p:nvPr/>
        </p:nvSpPr>
        <p:spPr>
          <a:xfrm>
            <a:off x="1799722" y="5185814"/>
            <a:ext cx="8581453" cy="1123506"/>
          </a:xfrm>
          <a:prstGeom prst="roundRect">
            <a:avLst>
              <a:gd name="adj" fmla="val 20300"/>
            </a:avLst>
          </a:pr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400" dirty="0">
                <a:latin typeface="ＭＳ Ｐゴシック" panose="020B0600070205080204" pitchFamily="50" charset="-128"/>
                <a:ea typeface="ＭＳ Ｐゴシック" panose="020B0600070205080204" pitchFamily="50" charset="-128"/>
              </a:rPr>
              <a:t>隔膜電極の劣化を解析で完全には模擬できていないため</a:t>
            </a:r>
            <a:br>
              <a:rPr lang="en-US" altLang="ja-JP" sz="2400" dirty="0">
                <a:latin typeface="ＭＳ Ｐゴシック" panose="020B0600070205080204" pitchFamily="50" charset="-128"/>
                <a:ea typeface="ＭＳ Ｐゴシック" panose="020B0600070205080204" pitchFamily="50" charset="-128"/>
              </a:rPr>
            </a:br>
            <a:r>
              <a:rPr lang="ja-JP" altLang="en-US" sz="2400" dirty="0">
                <a:latin typeface="ＭＳ Ｐゴシック" panose="020B0600070205080204" pitchFamily="50" charset="-128"/>
                <a:ea typeface="ＭＳ Ｐゴシック" panose="020B0600070205080204" pitchFamily="50" charset="-128"/>
              </a:rPr>
              <a:t>表面電位がやや高めに計算されているものの，</a:t>
            </a:r>
            <a:br>
              <a:rPr lang="en-US" altLang="ja-JP" sz="2400" dirty="0">
                <a:latin typeface="ＭＳ Ｐゴシック" panose="020B0600070205080204" pitchFamily="50" charset="-128"/>
                <a:ea typeface="ＭＳ Ｐゴシック" panose="020B0600070205080204" pitchFamily="50" charset="-128"/>
              </a:rPr>
            </a:br>
            <a:r>
              <a:rPr lang="ja-JP" altLang="en-US" sz="2400" dirty="0">
                <a:latin typeface="ＭＳ Ｐゴシック" panose="020B0600070205080204" pitchFamily="50" charset="-128"/>
                <a:ea typeface="ＭＳ Ｐゴシック" panose="020B0600070205080204" pitchFamily="50" charset="-128"/>
              </a:rPr>
              <a:t>概ね実用的な精度で一致している．</a:t>
            </a:r>
          </a:p>
        </p:txBody>
      </p:sp>
      <p:pic>
        <p:nvPicPr>
          <p:cNvPr id="18" name="グラフィックス 17">
            <a:extLst>
              <a:ext uri="{FF2B5EF4-FFF2-40B4-BE49-F238E27FC236}">
                <a16:creationId xmlns:a16="http://schemas.microsoft.com/office/drawing/2014/main" id="{1089A317-7A45-4519-806E-A43C6F03EA8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99722" y="1124744"/>
            <a:ext cx="4290727" cy="4005358"/>
          </a:xfrm>
          <a:prstGeom prst="rect">
            <a:avLst/>
          </a:prstGeom>
        </p:spPr>
      </p:pic>
      <p:pic>
        <p:nvPicPr>
          <p:cNvPr id="20" name="グラフィックス 19">
            <a:extLst>
              <a:ext uri="{FF2B5EF4-FFF2-40B4-BE49-F238E27FC236}">
                <a16:creationId xmlns:a16="http://schemas.microsoft.com/office/drawing/2014/main" id="{A3514A76-A8AB-408A-B606-B8527A7A05F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0449" y="1124744"/>
            <a:ext cx="4290727" cy="4005358"/>
          </a:xfrm>
          <a:prstGeom prst="rect">
            <a:avLst/>
          </a:prstGeom>
        </p:spPr>
      </p:pic>
    </p:spTree>
    <p:extLst>
      <p:ext uri="{BB962C8B-B14F-4D97-AF65-F5344CB8AC3E}">
        <p14:creationId xmlns:p14="http://schemas.microsoft.com/office/powerpoint/2010/main" val="3903025867"/>
      </p:ext>
    </p:extLst>
  </p:cSld>
  <p:clrMapOvr>
    <a:masterClrMapping/>
  </p:clrMapOvr>
  <mc:AlternateContent xmlns:mc="http://schemas.openxmlformats.org/markup-compatibility/2006">
    <mc:Choice xmlns:p14="http://schemas.microsoft.com/office/powerpoint/2010/main" Requires="p14">
      <p:transition p14:dur="10" advClick="0" advTm="6000">
        <p:random/>
      </p:transition>
    </mc:Choice>
    <mc:Fallback>
      <p:transition advClick="0" advTm="6000">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4B6C3C6-37EA-4B09-BBCC-BBC5E18DCAC4}"/>
              </a:ext>
            </a:extLst>
          </p:cNvPr>
          <p:cNvSpPr>
            <a:spLocks noGrp="1"/>
          </p:cNvSpPr>
          <p:nvPr>
            <p:ph type="title"/>
          </p:nvPr>
        </p:nvSpPr>
        <p:spPr/>
        <p:txBody>
          <a:bodyPr>
            <a:normAutofit/>
          </a:bodyPr>
          <a:lstStyle/>
          <a:p>
            <a:r>
              <a:rPr kumimoji="1" lang="ja-JP" altLang="en-US" dirty="0"/>
              <a:t>電着工程の車体設計への影響</a:t>
            </a:r>
          </a:p>
        </p:txBody>
      </p:sp>
      <p:sp>
        <p:nvSpPr>
          <p:cNvPr id="5" name="コンテンツ プレースホルダー 4">
            <a:extLst>
              <a:ext uri="{FF2B5EF4-FFF2-40B4-BE49-F238E27FC236}">
                <a16:creationId xmlns:a16="http://schemas.microsoft.com/office/drawing/2014/main" id="{3A2A2B80-C321-47D0-93F7-DED472724799}"/>
              </a:ext>
            </a:extLst>
          </p:cNvPr>
          <p:cNvSpPr>
            <a:spLocks noGrp="1"/>
          </p:cNvSpPr>
          <p:nvPr>
            <p:ph idx="1"/>
          </p:nvPr>
        </p:nvSpPr>
        <p:spPr/>
        <p:txBody>
          <a:bodyPr/>
          <a:lstStyle/>
          <a:p>
            <a:endParaRPr lang="en-US" altLang="ja-JP" sz="2400" dirty="0"/>
          </a:p>
          <a:p>
            <a:endParaRPr lang="en-US" altLang="ja-JP" sz="2400" dirty="0"/>
          </a:p>
          <a:p>
            <a:endParaRPr lang="en-US" altLang="ja-JP" sz="2400" dirty="0"/>
          </a:p>
          <a:p>
            <a:endParaRPr lang="en-US" altLang="ja-JP" sz="2400" dirty="0"/>
          </a:p>
          <a:p>
            <a:endParaRPr lang="en-US" altLang="ja-JP" sz="2400" dirty="0"/>
          </a:p>
          <a:p>
            <a:endParaRPr lang="en-US" altLang="ja-JP" sz="2400" dirty="0"/>
          </a:p>
          <a:p>
            <a:pPr marL="0" indent="0">
              <a:buNone/>
            </a:pPr>
            <a:endParaRPr lang="en-US" altLang="ja-JP" sz="800" dirty="0"/>
          </a:p>
          <a:p>
            <a:endParaRPr lang="en-US" altLang="ja-JP" sz="200" spc="-20" dirty="0">
              <a:solidFill>
                <a:srgbClr val="FF0000"/>
              </a:solidFill>
            </a:endParaRPr>
          </a:p>
          <a:p>
            <a:r>
              <a:rPr lang="ja-JP" altLang="en-US" sz="2400" spc="-20" dirty="0">
                <a:solidFill>
                  <a:srgbClr val="FF0000"/>
                </a:solidFill>
              </a:rPr>
              <a:t>車体足回り</a:t>
            </a:r>
            <a:r>
              <a:rPr lang="ja-JP" altLang="en-US" sz="2400" spc="-20" dirty="0"/>
              <a:t>は厳しい</a:t>
            </a:r>
            <a:r>
              <a:rPr lang="ja-JP" altLang="en-US" sz="2400" spc="-20" dirty="0">
                <a:solidFill>
                  <a:srgbClr val="C00000"/>
                </a:solidFill>
              </a:rPr>
              <a:t>腐食</a:t>
            </a:r>
            <a:r>
              <a:rPr lang="ja-JP" altLang="en-US" sz="2400" spc="-20" dirty="0"/>
              <a:t>環境に晒される．</a:t>
            </a:r>
            <a:br>
              <a:rPr lang="en-US" altLang="ja-JP" sz="2400" spc="-20" dirty="0"/>
            </a:br>
            <a:r>
              <a:rPr lang="ja-JP" altLang="en-US" sz="2400" spc="-20" dirty="0"/>
              <a:t>（</a:t>
            </a:r>
            <a:r>
              <a:rPr lang="ja-JP" altLang="en-US" sz="2400" spc="-20" dirty="0">
                <a:solidFill>
                  <a:srgbClr val="0000CC"/>
                </a:solidFill>
              </a:rPr>
              <a:t>海水や融雪剤</a:t>
            </a:r>
            <a:r>
              <a:rPr lang="ja-JP" altLang="en-US" sz="2400" spc="-20" dirty="0"/>
              <a:t>のある環境では一段と厳しい．）</a:t>
            </a:r>
            <a:endParaRPr lang="en-US" altLang="ja-JP" sz="2400" spc="-20" dirty="0"/>
          </a:p>
          <a:p>
            <a:r>
              <a:rPr lang="ja-JP" altLang="en-US" sz="2400" spc="-20" dirty="0"/>
              <a:t>従って，足回り部品では全面に渡って最低限の厚さの塗膜が成膜されることを保証する必要がある．</a:t>
            </a:r>
            <a:endParaRPr lang="en-US" altLang="ja-JP" sz="2400" spc="-20" dirty="0"/>
          </a:p>
          <a:p>
            <a:r>
              <a:rPr lang="ja-JP" altLang="en-US" sz="2400" spc="-20" dirty="0">
                <a:solidFill>
                  <a:srgbClr val="00B050"/>
                </a:solidFill>
              </a:rPr>
              <a:t>サイドシル</a:t>
            </a:r>
            <a:r>
              <a:rPr lang="ja-JP" altLang="en-US" sz="2400" spc="-20" dirty="0"/>
              <a:t>等は合わせ部を持つ複雑な袋状構造であるため，その内部に塗膜を析出させるには電着時に電流の通り道となる「</a:t>
            </a:r>
            <a:r>
              <a:rPr lang="ja-JP" altLang="en-US" sz="2400" b="1" spc="-20" dirty="0">
                <a:effectLst>
                  <a:outerShdw blurRad="38100" dist="38100" dir="2700000" algn="tl">
                    <a:srgbClr val="000000">
                      <a:alpha val="43137"/>
                    </a:srgbClr>
                  </a:outerShdw>
                </a:effectLst>
              </a:rPr>
              <a:t>電着穴</a:t>
            </a:r>
            <a:r>
              <a:rPr lang="ja-JP" altLang="en-US" sz="2400" spc="-20" dirty="0"/>
              <a:t>」を多数空ける必要がある．</a:t>
            </a:r>
            <a:r>
              <a:rPr lang="en-US" altLang="ja-JP" sz="2400" dirty="0"/>
              <a:t> </a:t>
            </a:r>
          </a:p>
        </p:txBody>
      </p:sp>
      <p:sp>
        <p:nvSpPr>
          <p:cNvPr id="3" name="スライド番号プレースホルダー 2">
            <a:extLst>
              <a:ext uri="{FF2B5EF4-FFF2-40B4-BE49-F238E27FC236}">
                <a16:creationId xmlns:a16="http://schemas.microsoft.com/office/drawing/2014/main" id="{8807EFCC-AD10-4AFA-BD81-8C7FBA25317D}"/>
              </a:ext>
            </a:extLst>
          </p:cNvPr>
          <p:cNvSpPr>
            <a:spLocks noGrp="1"/>
          </p:cNvSpPr>
          <p:nvPr>
            <p:ph type="sldNum" sz="quarter" idx="4"/>
          </p:nvPr>
        </p:nvSpPr>
        <p:spPr/>
        <p:txBody>
          <a:bodyPr/>
          <a:lstStyle/>
          <a:p>
            <a:r>
              <a:rPr lang="en-US" altLang="ja-JP"/>
              <a:t>P. </a:t>
            </a:r>
            <a:fld id="{F8FDF831-B0A3-4B44-A20D-7581D5587101}" type="slidenum">
              <a:rPr lang="ja-JP" altLang="en-US" smtClean="0"/>
              <a:pPr/>
              <a:t>4</a:t>
            </a:fld>
            <a:endParaRPr lang="ja-JP" altLang="en-US" dirty="0"/>
          </a:p>
        </p:txBody>
      </p:sp>
      <p:pic>
        <p:nvPicPr>
          <p:cNvPr id="6" name="図 5">
            <a:extLst>
              <a:ext uri="{FF2B5EF4-FFF2-40B4-BE49-F238E27FC236}">
                <a16:creationId xmlns:a16="http://schemas.microsoft.com/office/drawing/2014/main" id="{A729CDA5-8F58-42C2-AB8C-D52A2C3D6F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0081" y="620688"/>
            <a:ext cx="3715469" cy="2786602"/>
          </a:xfrm>
          <a:prstGeom prst="rect">
            <a:avLst/>
          </a:prstGeom>
        </p:spPr>
      </p:pic>
      <p:sp>
        <p:nvSpPr>
          <p:cNvPr id="7" name="テキスト ボックス 6">
            <a:extLst>
              <a:ext uri="{FF2B5EF4-FFF2-40B4-BE49-F238E27FC236}">
                <a16:creationId xmlns:a16="http://schemas.microsoft.com/office/drawing/2014/main" id="{84B27436-AA88-4F1B-895F-DCC2E0DAA616}"/>
              </a:ext>
            </a:extLst>
          </p:cNvPr>
          <p:cNvSpPr txBox="1"/>
          <p:nvPr/>
        </p:nvSpPr>
        <p:spPr>
          <a:xfrm rot="20992963">
            <a:off x="7440429" y="1084500"/>
            <a:ext cx="1624090" cy="369332"/>
          </a:xfrm>
          <a:prstGeom prst="rect">
            <a:avLst/>
          </a:prstGeom>
          <a:noFill/>
        </p:spPr>
        <p:txBody>
          <a:bodyPr wrap="square" lIns="0" tIns="0" rIns="0" bIns="0" rtlCol="0">
            <a:spAutoFit/>
          </a:bodyPr>
          <a:lstStyle/>
          <a:p>
            <a:pPr algn="ctr"/>
            <a:r>
              <a:rPr lang="ja-JP" altLang="en-US" sz="2400" dirty="0">
                <a:solidFill>
                  <a:srgbClr val="00B050"/>
                </a:solidFill>
              </a:rPr>
              <a:t>サイドシル</a:t>
            </a:r>
          </a:p>
        </p:txBody>
      </p:sp>
      <p:pic>
        <p:nvPicPr>
          <p:cNvPr id="8" name="図 7">
            <a:extLst>
              <a:ext uri="{FF2B5EF4-FFF2-40B4-BE49-F238E27FC236}">
                <a16:creationId xmlns:a16="http://schemas.microsoft.com/office/drawing/2014/main" id="{9729364D-9B4D-421E-A282-01893A56B1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3512" y="620693"/>
            <a:ext cx="4968044" cy="2788315"/>
          </a:xfrm>
          <a:prstGeom prst="rect">
            <a:avLst/>
          </a:prstGeom>
        </p:spPr>
      </p:pic>
      <p:sp>
        <p:nvSpPr>
          <p:cNvPr id="9" name="正方形/長方形 8">
            <a:extLst>
              <a:ext uri="{FF2B5EF4-FFF2-40B4-BE49-F238E27FC236}">
                <a16:creationId xmlns:a16="http://schemas.microsoft.com/office/drawing/2014/main" id="{B540E7D5-ED3D-469C-BA80-6D394B633DA7}"/>
              </a:ext>
            </a:extLst>
          </p:cNvPr>
          <p:cNvSpPr/>
          <p:nvPr/>
        </p:nvSpPr>
        <p:spPr>
          <a:xfrm>
            <a:off x="4344622" y="3115469"/>
            <a:ext cx="2321213" cy="276999"/>
          </a:xfrm>
          <a:prstGeom prst="rect">
            <a:avLst/>
          </a:prstGeom>
        </p:spPr>
        <p:txBody>
          <a:bodyPr wrap="none" lIns="0" tIns="0" rIns="0" bIns="0">
            <a:spAutoFit/>
          </a:bodyPr>
          <a:lstStyle/>
          <a:p>
            <a:r>
              <a:rPr lang="en-US" altLang="ja-JP" dirty="0">
                <a:solidFill>
                  <a:schemeClr val="bg1">
                    <a:lumMod val="65000"/>
                  </a:schemeClr>
                </a:solidFill>
              </a:rPr>
              <a:t>https://www.goauto.ca/</a:t>
            </a:r>
            <a:endParaRPr lang="ja-JP" altLang="en-US" dirty="0">
              <a:solidFill>
                <a:schemeClr val="bg1">
                  <a:lumMod val="65000"/>
                </a:schemeClr>
              </a:solidFill>
            </a:endParaRPr>
          </a:p>
        </p:txBody>
      </p:sp>
      <p:sp>
        <p:nvSpPr>
          <p:cNvPr id="2" name="四角形: 角を丸くする 1">
            <a:extLst>
              <a:ext uri="{FF2B5EF4-FFF2-40B4-BE49-F238E27FC236}">
                <a16:creationId xmlns:a16="http://schemas.microsoft.com/office/drawing/2014/main" id="{C32E0ABD-F9C2-0949-E0C1-9C7F3FC8A21D}"/>
              </a:ext>
            </a:extLst>
          </p:cNvPr>
          <p:cNvSpPr/>
          <p:nvPr/>
        </p:nvSpPr>
        <p:spPr>
          <a:xfrm>
            <a:off x="334433" y="5805264"/>
            <a:ext cx="11522207" cy="522252"/>
          </a:xfrm>
          <a:prstGeom prst="roundRect">
            <a:avLst>
              <a:gd name="adj" fmla="val 33223"/>
            </a:avLst>
          </a:prstGeom>
          <a:solidFill>
            <a:schemeClr val="accent6">
              <a:lumMod val="20000"/>
              <a:lumOff val="80000"/>
            </a:schemeClr>
          </a:solidFill>
          <a:ln w="3175">
            <a:solidFill>
              <a:schemeClr val="tx1"/>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2400" dirty="0">
                <a:latin typeface="ＭＳ Ｐゴシック" panose="020B0600070205080204" pitchFamily="50" charset="-128"/>
                <a:ea typeface="ＭＳ Ｐゴシック" panose="020B0600070205080204" pitchFamily="50" charset="-128"/>
              </a:rPr>
              <a:t>∴電着穴の位置とサイズを含め，車体設計には電着工程の理解と考慮が不可欠．</a:t>
            </a:r>
          </a:p>
        </p:txBody>
      </p:sp>
    </p:spTree>
    <p:extLst>
      <p:ext uri="{BB962C8B-B14F-4D97-AF65-F5344CB8AC3E}">
        <p14:creationId xmlns:p14="http://schemas.microsoft.com/office/powerpoint/2010/main" val="3211374854"/>
      </p:ext>
    </p:extLst>
  </p:cSld>
  <p:clrMapOvr>
    <a:masterClrMapping/>
  </p:clrMapOvr>
  <mc:AlternateContent xmlns:mc="http://schemas.openxmlformats.org/markup-compatibility/2006">
    <mc:Choice xmlns:p14="http://schemas.microsoft.com/office/powerpoint/2010/main" Requires="p14">
      <p:transition p14:dur="10" advClick="0" advTm="12000">
        <p:random/>
      </p:transition>
    </mc:Choice>
    <mc:Fallback>
      <p:transition advClick="0" advTm="12000">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実ライン測定</a:t>
            </a:r>
            <a:r>
              <a:rPr lang="en-US" altLang="ja-JP" dirty="0"/>
              <a:t>/</a:t>
            </a:r>
            <a:r>
              <a:rPr lang="ja-JP" altLang="en-US" dirty="0"/>
              <a:t>解析</a:t>
            </a:r>
            <a:endParaRPr kumimoji="1" lang="ja-JP" altLang="en-US" dirty="0"/>
          </a:p>
        </p:txBody>
      </p:sp>
      <p:sp>
        <p:nvSpPr>
          <p:cNvPr id="7" name="コンテンツ プレースホルダー 6">
            <a:extLst>
              <a:ext uri="{FF2B5EF4-FFF2-40B4-BE49-F238E27FC236}">
                <a16:creationId xmlns:a16="http://schemas.microsoft.com/office/drawing/2014/main" id="{CA87A44C-38DA-42A7-94C3-3A01B247F7C8}"/>
              </a:ext>
            </a:extLst>
          </p:cNvPr>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表面電位時刻歴の妥当性確認</a:t>
            </a:r>
            <a:r>
              <a:rPr kumimoji="1" lang="en-US" altLang="ja-JP" b="1" i="1" u="sng" dirty="0">
                <a:effectLst>
                  <a:outerShdw blurRad="38100" dist="38100" dir="2700000" algn="tl">
                    <a:srgbClr val="000000">
                      <a:alpha val="43137"/>
                    </a:srgbClr>
                  </a:outerShdw>
                </a:effectLst>
              </a:rPr>
              <a:t>(Ch. 4, 5)</a:t>
            </a:r>
            <a:endParaRPr kumimoji="1" lang="ja-JP" altLang="en-US" b="1" i="1" u="sng" dirty="0">
              <a:effectLst>
                <a:outerShdw blurRad="38100" dist="38100" dir="2700000" algn="tl">
                  <a:srgbClr val="000000">
                    <a:alpha val="43137"/>
                  </a:srgbClr>
                </a:outerShdw>
              </a:effectLst>
            </a:endParaRPr>
          </a:p>
          <a:p>
            <a:pPr marL="0" indent="0">
              <a:buNone/>
            </a:pPr>
            <a:endParaRPr kumimoji="1" lang="ja-JP" altLang="en-US" b="1" i="1" u="sng" dirty="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40</a:t>
            </a:fld>
            <a:endParaRPr lang="ja-JP" altLang="en-US" dirty="0"/>
          </a:p>
        </p:txBody>
      </p:sp>
      <p:pic>
        <p:nvPicPr>
          <p:cNvPr id="10" name="グラフィックス 9">
            <a:extLst>
              <a:ext uri="{FF2B5EF4-FFF2-40B4-BE49-F238E27FC236}">
                <a16:creationId xmlns:a16="http://schemas.microsoft.com/office/drawing/2014/main" id="{F5B2E516-B809-4232-9E70-5A810AC9DF7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00257" y="1124744"/>
            <a:ext cx="4290727" cy="4005358"/>
          </a:xfrm>
          <a:prstGeom prst="rect">
            <a:avLst/>
          </a:prstGeom>
        </p:spPr>
      </p:pic>
      <p:pic>
        <p:nvPicPr>
          <p:cNvPr id="12" name="グラフィックス 11">
            <a:extLst>
              <a:ext uri="{FF2B5EF4-FFF2-40B4-BE49-F238E27FC236}">
                <a16:creationId xmlns:a16="http://schemas.microsoft.com/office/drawing/2014/main" id="{15B3CBB6-BAB1-41EB-8287-E763EEE0B3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4488" y="1124744"/>
            <a:ext cx="4290727" cy="4005358"/>
          </a:xfrm>
          <a:prstGeom prst="rect">
            <a:avLst/>
          </a:prstGeom>
        </p:spPr>
      </p:pic>
      <p:sp>
        <p:nvSpPr>
          <p:cNvPr id="3" name="角丸四角形 30">
            <a:extLst>
              <a:ext uri="{FF2B5EF4-FFF2-40B4-BE49-F238E27FC236}">
                <a16:creationId xmlns:a16="http://schemas.microsoft.com/office/drawing/2014/main" id="{444BA846-9B49-B7CD-93CA-8E6690AC3646}"/>
              </a:ext>
            </a:extLst>
          </p:cNvPr>
          <p:cNvSpPr/>
          <p:nvPr/>
        </p:nvSpPr>
        <p:spPr>
          <a:xfrm>
            <a:off x="1799722" y="5185814"/>
            <a:ext cx="8581453" cy="1123506"/>
          </a:xfrm>
          <a:prstGeom prst="roundRect">
            <a:avLst>
              <a:gd name="adj" fmla="val 20300"/>
            </a:avLst>
          </a:pr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400" dirty="0">
                <a:latin typeface="ＭＳ Ｐゴシック" panose="020B0600070205080204" pitchFamily="50" charset="-128"/>
                <a:ea typeface="ＭＳ Ｐゴシック" panose="020B0600070205080204" pitchFamily="50" charset="-128"/>
              </a:rPr>
              <a:t>隔膜電極の劣化を解析で完全には模擬できていないため</a:t>
            </a:r>
            <a:br>
              <a:rPr lang="en-US" altLang="ja-JP" sz="2400" dirty="0">
                <a:latin typeface="ＭＳ Ｐゴシック" panose="020B0600070205080204" pitchFamily="50" charset="-128"/>
                <a:ea typeface="ＭＳ Ｐゴシック" panose="020B0600070205080204" pitchFamily="50" charset="-128"/>
              </a:rPr>
            </a:br>
            <a:r>
              <a:rPr lang="ja-JP" altLang="en-US" sz="2400" dirty="0">
                <a:latin typeface="ＭＳ Ｐゴシック" panose="020B0600070205080204" pitchFamily="50" charset="-128"/>
                <a:ea typeface="ＭＳ Ｐゴシック" panose="020B0600070205080204" pitchFamily="50" charset="-128"/>
              </a:rPr>
              <a:t>表面電位がやや高めに計算されているものの，</a:t>
            </a:r>
            <a:br>
              <a:rPr lang="en-US" altLang="ja-JP" sz="2400" dirty="0">
                <a:latin typeface="ＭＳ Ｐゴシック" panose="020B0600070205080204" pitchFamily="50" charset="-128"/>
                <a:ea typeface="ＭＳ Ｐゴシック" panose="020B0600070205080204" pitchFamily="50" charset="-128"/>
              </a:rPr>
            </a:br>
            <a:r>
              <a:rPr lang="ja-JP" altLang="en-US" sz="2400" dirty="0">
                <a:latin typeface="ＭＳ Ｐゴシック" panose="020B0600070205080204" pitchFamily="50" charset="-128"/>
                <a:ea typeface="ＭＳ Ｐゴシック" panose="020B0600070205080204" pitchFamily="50" charset="-128"/>
              </a:rPr>
              <a:t>概ね実用的な精度で一致している．</a:t>
            </a:r>
          </a:p>
        </p:txBody>
      </p:sp>
    </p:spTree>
    <p:extLst>
      <p:ext uri="{BB962C8B-B14F-4D97-AF65-F5344CB8AC3E}">
        <p14:creationId xmlns:p14="http://schemas.microsoft.com/office/powerpoint/2010/main" val="122481235"/>
      </p:ext>
    </p:extLst>
  </p:cSld>
  <p:clrMapOvr>
    <a:masterClrMapping/>
  </p:clrMapOvr>
  <mc:AlternateContent xmlns:mc="http://schemas.openxmlformats.org/markup-compatibility/2006">
    <mc:Choice xmlns:p14="http://schemas.microsoft.com/office/powerpoint/2010/main" Requires="p14">
      <p:transition p14:dur="10" advClick="0" advTm="6000">
        <p:random/>
      </p:transition>
    </mc:Choice>
    <mc:Fallback>
      <p:transition advClick="0" advTm="6000">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実ライン測定</a:t>
            </a:r>
            <a:r>
              <a:rPr lang="en-US" altLang="ja-JP" dirty="0"/>
              <a:t>/</a:t>
            </a:r>
            <a:r>
              <a:rPr lang="ja-JP" altLang="en-US" dirty="0"/>
              <a:t>解析</a:t>
            </a:r>
            <a:endParaRPr kumimoji="1" lang="ja-JP" altLang="en-US" dirty="0"/>
          </a:p>
        </p:txBody>
      </p:sp>
      <p:sp>
        <p:nvSpPr>
          <p:cNvPr id="7" name="コンテンツ プレースホルダー 6">
            <a:extLst>
              <a:ext uri="{FF2B5EF4-FFF2-40B4-BE49-F238E27FC236}">
                <a16:creationId xmlns:a16="http://schemas.microsoft.com/office/drawing/2014/main" id="{CA87A44C-38DA-42A7-94C3-3A01B247F7C8}"/>
              </a:ext>
            </a:extLst>
          </p:cNvPr>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表面電位時刻歴の妥当性確認</a:t>
            </a:r>
            <a:r>
              <a:rPr kumimoji="1" lang="en-US" altLang="ja-JP" b="1" i="1" u="sng" dirty="0">
                <a:effectLst>
                  <a:outerShdw blurRad="38100" dist="38100" dir="2700000" algn="tl">
                    <a:srgbClr val="000000">
                      <a:alpha val="43137"/>
                    </a:srgbClr>
                  </a:outerShdw>
                </a:effectLst>
              </a:rPr>
              <a:t>(Ch. 6, 7)</a:t>
            </a:r>
            <a:endParaRPr kumimoji="1" lang="ja-JP" altLang="en-US" b="1" i="1" u="sng" dirty="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41</a:t>
            </a:fld>
            <a:endParaRPr lang="ja-JP" altLang="en-US" dirty="0"/>
          </a:p>
        </p:txBody>
      </p:sp>
      <p:pic>
        <p:nvPicPr>
          <p:cNvPr id="13" name="グラフィックス 12">
            <a:extLst>
              <a:ext uri="{FF2B5EF4-FFF2-40B4-BE49-F238E27FC236}">
                <a16:creationId xmlns:a16="http://schemas.microsoft.com/office/drawing/2014/main" id="{8282C6F2-89A0-411A-9D15-939B37EBDA4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99722" y="1124744"/>
            <a:ext cx="4290727" cy="4005358"/>
          </a:xfrm>
          <a:prstGeom prst="rect">
            <a:avLst/>
          </a:prstGeom>
        </p:spPr>
      </p:pic>
      <p:pic>
        <p:nvPicPr>
          <p:cNvPr id="15" name="グラフィックス 14">
            <a:extLst>
              <a:ext uri="{FF2B5EF4-FFF2-40B4-BE49-F238E27FC236}">
                <a16:creationId xmlns:a16="http://schemas.microsoft.com/office/drawing/2014/main" id="{26A4984F-EB1D-4C3E-8AE0-C0622AB8AA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0449" y="1125249"/>
            <a:ext cx="4290727" cy="4005358"/>
          </a:xfrm>
          <a:prstGeom prst="rect">
            <a:avLst/>
          </a:prstGeom>
        </p:spPr>
      </p:pic>
      <p:sp>
        <p:nvSpPr>
          <p:cNvPr id="5" name="角丸四角形 4">
            <a:extLst>
              <a:ext uri="{FF2B5EF4-FFF2-40B4-BE49-F238E27FC236}">
                <a16:creationId xmlns:a16="http://schemas.microsoft.com/office/drawing/2014/main" id="{939C5169-CB30-E7D8-7042-472B323C39ED}"/>
              </a:ext>
            </a:extLst>
          </p:cNvPr>
          <p:cNvSpPr/>
          <p:nvPr/>
        </p:nvSpPr>
        <p:spPr>
          <a:xfrm>
            <a:off x="46628" y="2636912"/>
            <a:ext cx="1692888" cy="1620180"/>
          </a:xfrm>
          <a:prstGeom prst="roundRect">
            <a:avLst>
              <a:gd name="adj" fmla="val 4457"/>
            </a:avLst>
          </a:prstGeom>
          <a:solidFill>
            <a:srgbClr val="4DFFC4"/>
          </a:solidFill>
        </p:spPr>
        <p:style>
          <a:lnRef idx="1">
            <a:schemeClr val="accent6"/>
          </a:lnRef>
          <a:fillRef idx="2">
            <a:schemeClr val="accent6"/>
          </a:fillRef>
          <a:effectRef idx="1">
            <a:schemeClr val="accent6"/>
          </a:effectRef>
          <a:fontRef idx="minor">
            <a:schemeClr val="dk1"/>
          </a:fontRef>
        </p:style>
        <p:txBody>
          <a:bodyPr lIns="36000" tIns="36000" rIns="36000" bIns="36000" rtlCol="0" anchor="ctr">
            <a:noAutofit/>
          </a:bodyPr>
          <a:lstStyle/>
          <a:p>
            <a:pPr algn="ctr"/>
            <a:r>
              <a:rPr kumimoji="1" lang="ja-JP" altLang="en-US" sz="2000" dirty="0">
                <a:latin typeface="ＭＳ Ｐゴシック" panose="020B0600070205080204" pitchFamily="50" charset="-128"/>
                <a:ea typeface="ＭＳ Ｐゴシック" panose="020B0600070205080204" pitchFamily="50" charset="-128"/>
              </a:rPr>
              <a:t>内板である</a:t>
            </a:r>
            <a:br>
              <a:rPr kumimoji="1" lang="en-US" altLang="ja-JP" sz="2000" dirty="0">
                <a:latin typeface="ＭＳ Ｐゴシック" panose="020B0600070205080204" pitchFamily="50" charset="-128"/>
                <a:ea typeface="ＭＳ Ｐゴシック" panose="020B0600070205080204" pitchFamily="50" charset="-128"/>
              </a:rPr>
            </a:br>
            <a:r>
              <a:rPr kumimoji="1" lang="ja-JP" altLang="en-US" sz="2000" dirty="0">
                <a:latin typeface="ＭＳ Ｐゴシック" panose="020B0600070205080204" pitchFamily="50" charset="-128"/>
                <a:ea typeface="ＭＳ Ｐゴシック" panose="020B0600070205080204" pitchFamily="50" charset="-128"/>
              </a:rPr>
              <a:t>フロアでの</a:t>
            </a:r>
            <a:br>
              <a:rPr kumimoji="1" lang="en-US" altLang="ja-JP" sz="2000" dirty="0">
                <a:latin typeface="ＭＳ Ｐゴシック" panose="020B0600070205080204" pitchFamily="50" charset="-128"/>
                <a:ea typeface="ＭＳ Ｐゴシック" panose="020B0600070205080204" pitchFamily="50" charset="-128"/>
              </a:rPr>
            </a:br>
            <a:r>
              <a:rPr kumimoji="1" lang="ja-JP" altLang="en-US" sz="2000" dirty="0">
                <a:latin typeface="ＭＳ Ｐゴシック" panose="020B0600070205080204" pitchFamily="50" charset="-128"/>
                <a:ea typeface="ＭＳ Ｐゴシック" panose="020B0600070205080204" pitchFamily="50" charset="-128"/>
              </a:rPr>
              <a:t>析出遅れを</a:t>
            </a:r>
            <a:br>
              <a:rPr kumimoji="1" lang="en-US" altLang="ja-JP" sz="2000" dirty="0">
                <a:latin typeface="ＭＳ Ｐゴシック" panose="020B0600070205080204" pitchFamily="50" charset="-128"/>
                <a:ea typeface="ＭＳ Ｐゴシック" panose="020B0600070205080204" pitchFamily="50" charset="-128"/>
              </a:rPr>
            </a:br>
            <a:r>
              <a:rPr kumimoji="1" lang="ja-JP" altLang="en-US" sz="2000" dirty="0">
                <a:latin typeface="ＭＳ Ｐゴシック" panose="020B0600070205080204" pitchFamily="50" charset="-128"/>
                <a:ea typeface="ＭＳ Ｐゴシック" panose="020B0600070205080204" pitchFamily="50" charset="-128"/>
              </a:rPr>
              <a:t>高精度に再現</a:t>
            </a:r>
            <a:br>
              <a:rPr kumimoji="1" lang="en-US" altLang="ja-JP" sz="2000" dirty="0">
                <a:latin typeface="ＭＳ Ｐゴシック" panose="020B0600070205080204" pitchFamily="50" charset="-128"/>
                <a:ea typeface="ＭＳ Ｐゴシック" panose="020B0600070205080204" pitchFamily="50" charset="-128"/>
              </a:rPr>
            </a:br>
            <a:r>
              <a:rPr kumimoji="1" lang="ja-JP" altLang="en-US" sz="2000" dirty="0">
                <a:latin typeface="ＭＳ Ｐゴシック" panose="020B0600070205080204" pitchFamily="50" charset="-128"/>
                <a:ea typeface="ＭＳ Ｐゴシック" panose="020B0600070205080204" pitchFamily="50" charset="-128"/>
              </a:rPr>
              <a:t>出来ている．</a:t>
            </a:r>
            <a:endParaRPr lang="ja-JP" altLang="en-US" sz="2000" dirty="0">
              <a:solidFill>
                <a:schemeClr val="tx1"/>
              </a:solidFill>
              <a:latin typeface="ＭＳ Ｐゴシック" panose="020B0600070205080204" pitchFamily="50" charset="-128"/>
              <a:ea typeface="ＭＳ Ｐゴシック" panose="020B0600070205080204" pitchFamily="50" charset="-128"/>
            </a:endParaRPr>
          </a:p>
        </p:txBody>
      </p:sp>
      <p:sp>
        <p:nvSpPr>
          <p:cNvPr id="6" name="角丸四角形 30">
            <a:extLst>
              <a:ext uri="{FF2B5EF4-FFF2-40B4-BE49-F238E27FC236}">
                <a16:creationId xmlns:a16="http://schemas.microsoft.com/office/drawing/2014/main" id="{8B894479-0575-C084-01A7-A15E63AD0744}"/>
              </a:ext>
            </a:extLst>
          </p:cNvPr>
          <p:cNvSpPr/>
          <p:nvPr/>
        </p:nvSpPr>
        <p:spPr>
          <a:xfrm>
            <a:off x="1799722" y="5185814"/>
            <a:ext cx="8581453" cy="1123506"/>
          </a:xfrm>
          <a:prstGeom prst="roundRect">
            <a:avLst>
              <a:gd name="adj" fmla="val 20300"/>
            </a:avLst>
          </a:pr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400" dirty="0">
                <a:latin typeface="ＭＳ Ｐゴシック" panose="020B0600070205080204" pitchFamily="50" charset="-128"/>
                <a:ea typeface="ＭＳ Ｐゴシック" panose="020B0600070205080204" pitchFamily="50" charset="-128"/>
              </a:rPr>
              <a:t>隔膜電極の劣化を解析で完全には模擬できていないため</a:t>
            </a:r>
            <a:br>
              <a:rPr lang="en-US" altLang="ja-JP" sz="2400" dirty="0">
                <a:latin typeface="ＭＳ Ｐゴシック" panose="020B0600070205080204" pitchFamily="50" charset="-128"/>
                <a:ea typeface="ＭＳ Ｐゴシック" panose="020B0600070205080204" pitchFamily="50" charset="-128"/>
              </a:rPr>
            </a:br>
            <a:r>
              <a:rPr lang="ja-JP" altLang="en-US" sz="2400" dirty="0">
                <a:latin typeface="ＭＳ Ｐゴシック" panose="020B0600070205080204" pitchFamily="50" charset="-128"/>
                <a:ea typeface="ＭＳ Ｐゴシック" panose="020B0600070205080204" pitchFamily="50" charset="-128"/>
              </a:rPr>
              <a:t>表面電位がやや高めに計算されているものの，</a:t>
            </a:r>
            <a:br>
              <a:rPr lang="en-US" altLang="ja-JP" sz="2400" dirty="0">
                <a:latin typeface="ＭＳ Ｐゴシック" panose="020B0600070205080204" pitchFamily="50" charset="-128"/>
                <a:ea typeface="ＭＳ Ｐゴシック" panose="020B0600070205080204" pitchFamily="50" charset="-128"/>
              </a:rPr>
            </a:br>
            <a:r>
              <a:rPr lang="ja-JP" altLang="en-US" sz="2400" dirty="0">
                <a:latin typeface="ＭＳ Ｐゴシック" panose="020B0600070205080204" pitchFamily="50" charset="-128"/>
                <a:ea typeface="ＭＳ Ｐゴシック" panose="020B0600070205080204" pitchFamily="50" charset="-128"/>
              </a:rPr>
              <a:t>概ね実用的な精度で一致している．</a:t>
            </a:r>
          </a:p>
        </p:txBody>
      </p:sp>
    </p:spTree>
    <p:extLst>
      <p:ext uri="{BB962C8B-B14F-4D97-AF65-F5344CB8AC3E}">
        <p14:creationId xmlns:p14="http://schemas.microsoft.com/office/powerpoint/2010/main" val="3745478309"/>
      </p:ext>
    </p:extLst>
  </p:cSld>
  <p:clrMapOvr>
    <a:masterClrMapping/>
  </p:clrMapOvr>
  <mc:AlternateContent xmlns:mc="http://schemas.openxmlformats.org/markup-compatibility/2006">
    <mc:Choice xmlns:p14="http://schemas.microsoft.com/office/powerpoint/2010/main" Requires="p14">
      <p:transition p14:dur="10" advClick="0" advTm="8000">
        <p:random/>
      </p:transition>
    </mc:Choice>
    <mc:Fallback>
      <p:transition advClick="0" advTm="8000">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9B6BC3-08C1-41B1-A342-DD9CA52A214A}"/>
              </a:ext>
            </a:extLst>
          </p:cNvPr>
          <p:cNvSpPr>
            <a:spLocks noGrp="1"/>
          </p:cNvSpPr>
          <p:nvPr>
            <p:ph type="title"/>
          </p:nvPr>
        </p:nvSpPr>
        <p:spPr/>
        <p:txBody>
          <a:bodyPr/>
          <a:lstStyle/>
          <a:p>
            <a:r>
              <a:rPr lang="ja-JP" altLang="en-US" dirty="0"/>
              <a:t>実ライン測定</a:t>
            </a:r>
            <a:r>
              <a:rPr lang="en-US" altLang="ja-JP" dirty="0"/>
              <a:t>/</a:t>
            </a:r>
            <a:r>
              <a:rPr lang="ja-JP" altLang="en-US" dirty="0"/>
              <a:t>解析</a:t>
            </a:r>
            <a:endParaRPr kumimoji="1" lang="ja-JP" altLang="en-US" dirty="0"/>
          </a:p>
        </p:txBody>
      </p:sp>
      <p:sp>
        <p:nvSpPr>
          <p:cNvPr id="3" name="コンテンツ プレースホルダー 2">
            <a:extLst>
              <a:ext uri="{FF2B5EF4-FFF2-40B4-BE49-F238E27FC236}">
                <a16:creationId xmlns:a16="http://schemas.microsoft.com/office/drawing/2014/main" id="{633436F0-005C-4E38-B270-697E00007161}"/>
              </a:ext>
            </a:extLst>
          </p:cNvPr>
          <p:cNvSpPr>
            <a:spLocks noGrp="1"/>
          </p:cNvSpPr>
          <p:nvPr>
            <p:ph idx="1"/>
          </p:nvPr>
        </p:nvSpPr>
        <p:spPr/>
        <p:txBody>
          <a:bodyPr/>
          <a:lstStyle/>
          <a:p>
            <a:pPr marL="0" indent="0">
              <a:buNone/>
            </a:pPr>
            <a:r>
              <a:rPr lang="ja-JP" altLang="en-US" b="1" i="1" u="sng" dirty="0">
                <a:effectLst>
                  <a:outerShdw blurRad="38100" dist="38100" dir="2700000" algn="tl">
                    <a:srgbClr val="000000">
                      <a:alpha val="43137"/>
                    </a:srgbClr>
                  </a:outerShdw>
                </a:effectLst>
              </a:rPr>
              <a:t>最終膜厚の妥当性確認</a:t>
            </a:r>
            <a:endParaRPr kumimoji="1" lang="ja-JP" altLang="en-US" b="1" i="1" u="sng" dirty="0">
              <a:effectLst>
                <a:outerShdw blurRad="38100" dist="38100" dir="2700000" algn="tl">
                  <a:srgbClr val="000000">
                    <a:alpha val="43137"/>
                  </a:srgbClr>
                </a:outerShdw>
              </a:effectLst>
            </a:endParaRPr>
          </a:p>
        </p:txBody>
      </p:sp>
      <p:sp>
        <p:nvSpPr>
          <p:cNvPr id="4" name="スライド番号プレースホルダー 3">
            <a:extLst>
              <a:ext uri="{FF2B5EF4-FFF2-40B4-BE49-F238E27FC236}">
                <a16:creationId xmlns:a16="http://schemas.microsoft.com/office/drawing/2014/main" id="{F4BA45AB-9038-4F66-BE04-58F84A516083}"/>
              </a:ext>
            </a:extLst>
          </p:cNvPr>
          <p:cNvSpPr>
            <a:spLocks noGrp="1"/>
          </p:cNvSpPr>
          <p:nvPr>
            <p:ph type="sldNum" sz="quarter" idx="4"/>
          </p:nvPr>
        </p:nvSpPr>
        <p:spPr/>
        <p:txBody>
          <a:bodyPr/>
          <a:lstStyle/>
          <a:p>
            <a:r>
              <a:rPr lang="en-US" altLang="ja-JP"/>
              <a:t>P. </a:t>
            </a:r>
            <a:fld id="{F8FDF831-B0A3-4B44-A20D-7581D5587101}" type="slidenum">
              <a:rPr lang="ja-JP" altLang="en-US" smtClean="0"/>
              <a:pPr/>
              <a:t>42</a:t>
            </a:fld>
            <a:endParaRPr lang="ja-JP" altLang="en-US" dirty="0"/>
          </a:p>
        </p:txBody>
      </p:sp>
      <mc:AlternateContent xmlns:mc="http://schemas.openxmlformats.org/markup-compatibility/2006" xmlns:a14="http://schemas.microsoft.com/office/drawing/2010/main">
        <mc:Choice Requires="a14">
          <p:graphicFrame>
            <p:nvGraphicFramePr>
              <p:cNvPr id="6" name="表 5">
                <a:extLst>
                  <a:ext uri="{FF2B5EF4-FFF2-40B4-BE49-F238E27FC236}">
                    <a16:creationId xmlns:a16="http://schemas.microsoft.com/office/drawing/2014/main" id="{311D86A2-7152-4139-A9AF-CE046069CB3F}"/>
                  </a:ext>
                </a:extLst>
              </p:cNvPr>
              <p:cNvGraphicFramePr>
                <a:graphicFrameLocks noGrp="1"/>
              </p:cNvGraphicFramePr>
              <p:nvPr>
                <p:extLst>
                  <p:ext uri="{D42A27DB-BD31-4B8C-83A1-F6EECF244321}">
                    <p14:modId xmlns:p14="http://schemas.microsoft.com/office/powerpoint/2010/main" val="3703220546"/>
                  </p:ext>
                </p:extLst>
              </p:nvPr>
            </p:nvGraphicFramePr>
            <p:xfrm>
              <a:off x="2706444" y="1304764"/>
              <a:ext cx="6768000" cy="3078480"/>
            </p:xfrm>
            <a:graphic>
              <a:graphicData uri="http://schemas.openxmlformats.org/drawingml/2006/table">
                <a:tbl>
                  <a:tblPr firstRow="1" bandRow="1">
                    <a:tableStyleId>{073A0DAA-6AF3-43AB-8588-CEC1D06C72B9}</a:tableStyleId>
                  </a:tblPr>
                  <a:tblGrid>
                    <a:gridCol w="2052000">
                      <a:extLst>
                        <a:ext uri="{9D8B030D-6E8A-4147-A177-3AD203B41FA5}">
                          <a16:colId xmlns:a16="http://schemas.microsoft.com/office/drawing/2014/main" val="2319242628"/>
                        </a:ext>
                      </a:extLst>
                    </a:gridCol>
                    <a:gridCol w="1440000">
                      <a:extLst>
                        <a:ext uri="{9D8B030D-6E8A-4147-A177-3AD203B41FA5}">
                          <a16:colId xmlns:a16="http://schemas.microsoft.com/office/drawing/2014/main" val="300030439"/>
                        </a:ext>
                      </a:extLst>
                    </a:gridCol>
                    <a:gridCol w="1517736">
                      <a:extLst>
                        <a:ext uri="{9D8B030D-6E8A-4147-A177-3AD203B41FA5}">
                          <a16:colId xmlns:a16="http://schemas.microsoft.com/office/drawing/2014/main" val="2264358368"/>
                        </a:ext>
                      </a:extLst>
                    </a:gridCol>
                    <a:gridCol w="1758264">
                      <a:extLst>
                        <a:ext uri="{9D8B030D-6E8A-4147-A177-3AD203B41FA5}">
                          <a16:colId xmlns:a16="http://schemas.microsoft.com/office/drawing/2014/main" val="1129934579"/>
                        </a:ext>
                      </a:extLst>
                    </a:gridCol>
                  </a:tblGrid>
                  <a:tr h="370840">
                    <a:tc>
                      <a:txBody>
                        <a:bodyPr/>
                        <a:lstStyle/>
                        <a:p>
                          <a:pPr algn="ctr"/>
                          <a:r>
                            <a:rPr kumimoji="1" lang="ja-JP" altLang="en-US" sz="2000" dirty="0"/>
                            <a:t>場所</a:t>
                          </a:r>
                        </a:p>
                      </a:txBody>
                      <a:tcPr anchor="ctr"/>
                    </a:tc>
                    <a:tc>
                      <a:txBody>
                        <a:bodyPr/>
                        <a:lstStyle/>
                        <a:p>
                          <a:pPr algn="ctr"/>
                          <a:r>
                            <a:rPr kumimoji="1" lang="ja-JP" altLang="en-US" sz="2000" dirty="0"/>
                            <a:t>実測値</a:t>
                          </a:r>
                          <a:r>
                            <a:rPr kumimoji="1" lang="en-US" altLang="ja-JP" sz="2000" dirty="0"/>
                            <a:t>(</a:t>
                          </a:r>
                          <a14:m>
                            <m:oMath xmlns:m="http://schemas.openxmlformats.org/officeDocument/2006/math">
                              <m:r>
                                <a:rPr kumimoji="1" lang="en-US" altLang="ja-JP" sz="2000" b="1" i="0" smtClean="0">
                                  <a:latin typeface="Cambria Math" panose="02040503050406030204" pitchFamily="18" charset="0"/>
                                </a:rPr>
                                <m:t>𝛍</m:t>
                              </m:r>
                              <m:r>
                                <a:rPr kumimoji="1" lang="en-US" altLang="ja-JP" sz="2000" b="1" i="0" smtClean="0">
                                  <a:latin typeface="Cambria Math" panose="02040503050406030204" pitchFamily="18" charset="0"/>
                                </a:rPr>
                                <m:t>𝐦</m:t>
                              </m:r>
                            </m:oMath>
                          </a14:m>
                          <a:r>
                            <a:rPr kumimoji="1" lang="en-US" altLang="ja-JP" sz="2000" i="0" dirty="0"/>
                            <a:t>)</a:t>
                          </a:r>
                          <a:endParaRPr kumimoji="1" lang="ja-JP" altLang="en-US" sz="2000" i="0" dirty="0"/>
                        </a:p>
                      </a:txBody>
                      <a:tcPr anchor="ctr"/>
                    </a:tc>
                    <a:tc>
                      <a:txBody>
                        <a:bodyPr/>
                        <a:lstStyle/>
                        <a:p>
                          <a:pPr algn="ctr"/>
                          <a:r>
                            <a:rPr kumimoji="1" lang="en-US" altLang="ja-JP" sz="2000" dirty="0">
                              <a:latin typeface="Bookman Old Style" panose="02050604050505020204" pitchFamily="18" charset="0"/>
                            </a:rPr>
                            <a:t>EDESFEM</a:t>
                          </a:r>
                          <a:br>
                            <a:rPr kumimoji="1" lang="en-US" altLang="ja-JP" sz="2000" dirty="0"/>
                          </a:br>
                          <a:r>
                            <a:rPr kumimoji="1" lang="ja-JP" altLang="en-US" sz="2000" dirty="0"/>
                            <a:t>解析値</a:t>
                          </a:r>
                          <a:r>
                            <a:rPr kumimoji="1" lang="en-US" altLang="ja-JP" sz="2000" dirty="0"/>
                            <a:t>(</a:t>
                          </a:r>
                          <a14:m>
                            <m:oMath xmlns:m="http://schemas.openxmlformats.org/officeDocument/2006/math">
                              <m:r>
                                <a:rPr kumimoji="1" lang="en-US" altLang="ja-JP" sz="2000" b="1" i="0" smtClean="0">
                                  <a:latin typeface="Cambria Math" panose="02040503050406030204" pitchFamily="18" charset="0"/>
                                </a:rPr>
                                <m:t>𝛍</m:t>
                              </m:r>
                              <m:r>
                                <a:rPr kumimoji="1" lang="en-US" altLang="ja-JP" sz="2000" b="1" i="0" smtClean="0">
                                  <a:latin typeface="Cambria Math" panose="02040503050406030204" pitchFamily="18" charset="0"/>
                                </a:rPr>
                                <m:t>𝐦</m:t>
                              </m:r>
                            </m:oMath>
                          </a14:m>
                          <a:r>
                            <a:rPr kumimoji="1" lang="en-US" altLang="ja-JP" sz="2000" i="0" dirty="0"/>
                            <a:t>)</a:t>
                          </a:r>
                          <a:endParaRPr kumimoji="1" lang="ja-JP" altLang="en-US" sz="2000" dirty="0"/>
                        </a:p>
                      </a:txBody>
                      <a:tcPr anchor="ctr"/>
                    </a:tc>
                    <a:tc>
                      <a:txBody>
                        <a:bodyPr/>
                        <a:lstStyle/>
                        <a:p>
                          <a:pPr algn="ctr"/>
                          <a:r>
                            <a:rPr kumimoji="1" lang="ja-JP" altLang="en-US" sz="2000" dirty="0"/>
                            <a:t>誤差</a:t>
                          </a:r>
                          <a:r>
                            <a:rPr kumimoji="1" lang="en-US" altLang="ja-JP" sz="2000" dirty="0"/>
                            <a:t>(</a:t>
                          </a:r>
                          <a14:m>
                            <m:oMath xmlns:m="http://schemas.openxmlformats.org/officeDocument/2006/math">
                              <m:r>
                                <a:rPr kumimoji="1" lang="en-US" altLang="ja-JP" sz="2000" b="1" i="0" smtClean="0">
                                  <a:latin typeface="Cambria Math" panose="02040503050406030204" pitchFamily="18" charset="0"/>
                                </a:rPr>
                                <m:t>𝛍</m:t>
                              </m:r>
                              <m:r>
                                <a:rPr kumimoji="1" lang="en-US" altLang="ja-JP" sz="2000" b="1" i="0" smtClean="0">
                                  <a:latin typeface="Cambria Math" panose="02040503050406030204" pitchFamily="18" charset="0"/>
                                </a:rPr>
                                <m:t>𝐦</m:t>
                              </m:r>
                            </m:oMath>
                          </a14:m>
                          <a:r>
                            <a:rPr kumimoji="1" lang="en-US" altLang="ja-JP" sz="2000" i="0" dirty="0"/>
                            <a:t>)</a:t>
                          </a:r>
                          <a:endParaRPr kumimoji="1" lang="ja-JP" altLang="en-US" sz="2000" dirty="0"/>
                        </a:p>
                      </a:txBody>
                      <a:tcPr anchor="ctr"/>
                    </a:tc>
                    <a:extLst>
                      <a:ext uri="{0D108BD9-81ED-4DB2-BD59-A6C34878D82A}">
                        <a16:rowId xmlns:a16="http://schemas.microsoft.com/office/drawing/2014/main" val="1379492356"/>
                      </a:ext>
                    </a:extLst>
                  </a:tr>
                  <a:tr h="370840">
                    <a:tc>
                      <a:txBody>
                        <a:bodyPr/>
                        <a:lstStyle/>
                        <a:p>
                          <a:pPr algn="l"/>
                          <a:r>
                            <a:rPr kumimoji="1" lang="en-US" altLang="ja-JP" sz="2000" dirty="0"/>
                            <a:t>Ch.2: Hood</a:t>
                          </a:r>
                          <a:endParaRPr kumimoji="1" lang="ja-JP" altLang="en-US" sz="2000" dirty="0"/>
                        </a:p>
                      </a:txBody>
                      <a:tcPr anchor="ctr"/>
                    </a:tc>
                    <a:tc>
                      <a:txBody>
                        <a:bodyPr/>
                        <a:lstStyle/>
                        <a:p>
                          <a:pPr algn="ctr"/>
                          <a:r>
                            <a:rPr kumimoji="1" lang="en-US" altLang="ja-JP" sz="2000" dirty="0"/>
                            <a:t>20.1</a:t>
                          </a:r>
                          <a:endParaRPr kumimoji="1" lang="ja-JP" altLang="en-US" sz="2000" dirty="0"/>
                        </a:p>
                      </a:txBody>
                      <a:tcPr anchor="ctr"/>
                    </a:tc>
                    <a:tc>
                      <a:txBody>
                        <a:bodyPr/>
                        <a:lstStyle/>
                        <a:p>
                          <a:pPr algn="ctr"/>
                          <a:r>
                            <a:rPr kumimoji="1" lang="en-US" altLang="ja-JP" sz="2000" dirty="0"/>
                            <a:t>21.4</a:t>
                          </a:r>
                          <a:endParaRPr kumimoji="1" lang="ja-JP" altLang="en-US" sz="2000" dirty="0"/>
                        </a:p>
                      </a:txBody>
                      <a:tcPr anchor="ctr"/>
                    </a:tc>
                    <a:tc>
                      <a:txBody>
                        <a:bodyPr/>
                        <a:lstStyle/>
                        <a:p>
                          <a:pPr algn="l"/>
                          <a14:m>
                            <m:oMath xmlns:m="http://schemas.openxmlformats.org/officeDocument/2006/math">
                              <m:r>
                                <a:rPr kumimoji="1" lang="en-US" altLang="ja-JP" sz="2000" b="0" i="1" smtClean="0">
                                  <a:latin typeface="Cambria Math" panose="02040503050406030204" pitchFamily="18" charset="0"/>
                                </a:rPr>
                                <m:t>+1.3 (+6.5%)</m:t>
                              </m:r>
                            </m:oMath>
                          </a14:m>
                          <a:r>
                            <a:rPr kumimoji="1" lang="ja-JP" altLang="en-US" sz="2000" dirty="0"/>
                            <a:t> </a:t>
                          </a:r>
                        </a:p>
                      </a:txBody>
                      <a:tcPr anchor="ctr"/>
                    </a:tc>
                    <a:extLst>
                      <a:ext uri="{0D108BD9-81ED-4DB2-BD59-A6C34878D82A}">
                        <a16:rowId xmlns:a16="http://schemas.microsoft.com/office/drawing/2014/main" val="1761413447"/>
                      </a:ext>
                    </a:extLst>
                  </a:tr>
                  <a:tr h="370840">
                    <a:tc>
                      <a:txBody>
                        <a:bodyPr/>
                        <a:lstStyle/>
                        <a:p>
                          <a:pPr algn="l"/>
                          <a:r>
                            <a:rPr kumimoji="1" lang="en-US" altLang="ja-JP" sz="2000" dirty="0"/>
                            <a:t>Ch.3: Side Door</a:t>
                          </a:r>
                          <a:endParaRPr kumimoji="1" lang="ja-JP" altLang="en-US" sz="2000" dirty="0"/>
                        </a:p>
                      </a:txBody>
                      <a:tcPr anchor="ctr"/>
                    </a:tc>
                    <a:tc>
                      <a:txBody>
                        <a:bodyPr/>
                        <a:lstStyle/>
                        <a:p>
                          <a:pPr algn="ctr"/>
                          <a:r>
                            <a:rPr kumimoji="1" lang="en-US" altLang="ja-JP" sz="2000" dirty="0"/>
                            <a:t>19.0</a:t>
                          </a:r>
                          <a:endParaRPr kumimoji="1" lang="ja-JP" altLang="en-US" sz="2000" dirty="0"/>
                        </a:p>
                      </a:txBody>
                      <a:tcPr anchor="ctr"/>
                    </a:tc>
                    <a:tc>
                      <a:txBody>
                        <a:bodyPr/>
                        <a:lstStyle/>
                        <a:p>
                          <a:pPr algn="ctr"/>
                          <a:r>
                            <a:rPr kumimoji="1" lang="en-US" altLang="ja-JP" sz="2000" dirty="0"/>
                            <a:t>21.0</a:t>
                          </a:r>
                          <a:endParaRPr kumimoji="1" lang="ja-JP" altLang="en-US" sz="20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1" lang="en-US" altLang="ja-JP" sz="2000" b="0" i="1" smtClean="0">
                                  <a:latin typeface="Cambria Math" panose="02040503050406030204" pitchFamily="18" charset="0"/>
                                </a:rPr>
                                <m:t>+2.0 (+10.5%)</m:t>
                              </m:r>
                            </m:oMath>
                          </a14:m>
                          <a:r>
                            <a:rPr kumimoji="1" lang="ja-JP" altLang="en-US" sz="2000" dirty="0"/>
                            <a:t> </a:t>
                          </a:r>
                        </a:p>
                      </a:txBody>
                      <a:tcPr anchor="ctr"/>
                    </a:tc>
                    <a:extLst>
                      <a:ext uri="{0D108BD9-81ED-4DB2-BD59-A6C34878D82A}">
                        <a16:rowId xmlns:a16="http://schemas.microsoft.com/office/drawing/2014/main" val="3392370727"/>
                      </a:ext>
                    </a:extLst>
                  </a:tr>
                  <a:tr h="370840">
                    <a:tc>
                      <a:txBody>
                        <a:bodyPr/>
                        <a:lstStyle/>
                        <a:p>
                          <a:pPr algn="l"/>
                          <a:r>
                            <a:rPr kumimoji="1" lang="en-US" altLang="ja-JP" sz="2000" dirty="0"/>
                            <a:t>Ch.4: Roof</a:t>
                          </a:r>
                          <a:endParaRPr kumimoji="1" lang="ja-JP" altLang="en-US" sz="2000" dirty="0"/>
                        </a:p>
                      </a:txBody>
                      <a:tcPr anchor="ctr"/>
                    </a:tc>
                    <a:tc>
                      <a:txBody>
                        <a:bodyPr/>
                        <a:lstStyle/>
                        <a:p>
                          <a:pPr algn="ctr"/>
                          <a:r>
                            <a:rPr kumimoji="1" lang="en-US" altLang="ja-JP" sz="2000" dirty="0"/>
                            <a:t>17.0</a:t>
                          </a:r>
                          <a:endParaRPr kumimoji="1" lang="ja-JP" altLang="en-US" sz="2000" dirty="0"/>
                        </a:p>
                      </a:txBody>
                      <a:tcPr anchor="ctr"/>
                    </a:tc>
                    <a:tc>
                      <a:txBody>
                        <a:bodyPr/>
                        <a:lstStyle/>
                        <a:p>
                          <a:pPr algn="ctr"/>
                          <a:r>
                            <a:rPr kumimoji="1" lang="en-US" altLang="ja-JP" sz="2000" dirty="0"/>
                            <a:t>19.3</a:t>
                          </a:r>
                          <a:endParaRPr kumimoji="1" lang="ja-JP" altLang="en-US" sz="20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1" lang="en-US" altLang="ja-JP" sz="2000" i="1" smtClean="0">
                                  <a:latin typeface="Cambria Math" panose="02040503050406030204" pitchFamily="18" charset="0"/>
                                </a:rPr>
                                <m:t>+2.3 </m:t>
                              </m:r>
                              <m:d>
                                <m:dPr>
                                  <m:ctrlPr>
                                    <a:rPr kumimoji="1" lang="en-US" altLang="ja-JP" sz="2000" i="1" smtClean="0">
                                      <a:latin typeface="Cambria Math" panose="02040503050406030204" pitchFamily="18" charset="0"/>
                                    </a:rPr>
                                  </m:ctrlPr>
                                </m:dPr>
                                <m:e>
                                  <m:r>
                                    <a:rPr kumimoji="1" lang="en-US" altLang="ja-JP" sz="2000" i="1" smtClean="0">
                                      <a:latin typeface="Cambria Math" panose="02040503050406030204" pitchFamily="18" charset="0"/>
                                    </a:rPr>
                                    <m:t>+13.5%</m:t>
                                  </m:r>
                                </m:e>
                              </m:d>
                            </m:oMath>
                          </a14:m>
                          <a:r>
                            <a:rPr kumimoji="1" lang="ja-JP" altLang="en-US" sz="2000" dirty="0"/>
                            <a:t> </a:t>
                          </a:r>
                        </a:p>
                      </a:txBody>
                      <a:tcPr anchor="ctr"/>
                    </a:tc>
                    <a:extLst>
                      <a:ext uri="{0D108BD9-81ED-4DB2-BD59-A6C34878D82A}">
                        <a16:rowId xmlns:a16="http://schemas.microsoft.com/office/drawing/2014/main" val="3177664052"/>
                      </a:ext>
                    </a:extLst>
                  </a:tr>
                  <a:tr h="370840">
                    <a:tc>
                      <a:txBody>
                        <a:bodyPr/>
                        <a:lstStyle/>
                        <a:p>
                          <a:pPr algn="l"/>
                          <a:r>
                            <a:rPr kumimoji="1" lang="en-US" altLang="ja-JP" sz="2000" dirty="0"/>
                            <a:t>Ch.5: Side Sill</a:t>
                          </a:r>
                          <a:endParaRPr kumimoji="1" lang="ja-JP" altLang="en-US" sz="2000" dirty="0"/>
                        </a:p>
                      </a:txBody>
                      <a:tcPr anchor="ctr"/>
                    </a:tc>
                    <a:tc>
                      <a:txBody>
                        <a:bodyPr/>
                        <a:lstStyle/>
                        <a:p>
                          <a:pPr algn="ctr"/>
                          <a:r>
                            <a:rPr kumimoji="1" lang="en-US" altLang="ja-JP" sz="2000" dirty="0"/>
                            <a:t>20.0</a:t>
                          </a:r>
                          <a:endParaRPr kumimoji="1" lang="ja-JP" altLang="en-US" sz="2000" dirty="0"/>
                        </a:p>
                      </a:txBody>
                      <a:tcPr anchor="ctr"/>
                    </a:tc>
                    <a:tc>
                      <a:txBody>
                        <a:bodyPr/>
                        <a:lstStyle/>
                        <a:p>
                          <a:pPr algn="ctr"/>
                          <a:r>
                            <a:rPr kumimoji="1" lang="en-US" altLang="ja-JP" sz="2000" dirty="0"/>
                            <a:t>21.6</a:t>
                          </a:r>
                          <a:endParaRPr kumimoji="1" lang="ja-JP" altLang="en-US" sz="20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1" lang="en-US" altLang="ja-JP" sz="2000" i="1" smtClean="0">
                                  <a:latin typeface="Cambria Math" panose="02040503050406030204" pitchFamily="18" charset="0"/>
                                </a:rPr>
                                <m:t>+1.6 (+8.0%)</m:t>
                              </m:r>
                            </m:oMath>
                          </a14:m>
                          <a:r>
                            <a:rPr kumimoji="1" lang="ja-JP" altLang="en-US" sz="2000" dirty="0"/>
                            <a:t> </a:t>
                          </a:r>
                        </a:p>
                      </a:txBody>
                      <a:tcPr anchor="ctr"/>
                    </a:tc>
                    <a:extLst>
                      <a:ext uri="{0D108BD9-81ED-4DB2-BD59-A6C34878D82A}">
                        <a16:rowId xmlns:a16="http://schemas.microsoft.com/office/drawing/2014/main" val="411727638"/>
                      </a:ext>
                    </a:extLst>
                  </a:tr>
                  <a:tr h="370840">
                    <a:tc>
                      <a:txBody>
                        <a:bodyPr/>
                        <a:lstStyle/>
                        <a:p>
                          <a:pPr algn="l"/>
                          <a:r>
                            <a:rPr kumimoji="1" lang="en-US" altLang="ja-JP" sz="2000" dirty="0"/>
                            <a:t>Ch.6: Floor</a:t>
                          </a:r>
                          <a:endParaRPr kumimoji="1" lang="ja-JP" altLang="en-US" sz="2000" dirty="0"/>
                        </a:p>
                      </a:txBody>
                      <a:tcPr anchor="ctr"/>
                    </a:tc>
                    <a:tc>
                      <a:txBody>
                        <a:bodyPr/>
                        <a:lstStyle/>
                        <a:p>
                          <a:pPr algn="ctr"/>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rPr>
                                  <m:t>−</m:t>
                                </m:r>
                              </m:oMath>
                            </m:oMathPara>
                          </a14:m>
                          <a:endParaRPr kumimoji="1" lang="ja-JP" altLang="en-US" sz="2000" dirty="0"/>
                        </a:p>
                      </a:txBody>
                      <a:tcPr anchor="ctr"/>
                    </a:tc>
                    <a:tc>
                      <a:txBody>
                        <a:bodyPr/>
                        <a:lstStyle/>
                        <a:p>
                          <a:pPr algn="ctr"/>
                          <a:r>
                            <a:rPr kumimoji="1" lang="en-US" altLang="ja-JP" sz="2000" dirty="0"/>
                            <a:t>14.5</a:t>
                          </a:r>
                          <a:endParaRPr kumimoji="1" lang="ja-JP" altLang="en-US" sz="2000" dirty="0"/>
                        </a:p>
                      </a:txBody>
                      <a:tcPr anchor="ctr"/>
                    </a:tc>
                    <a:tc>
                      <a:txBody>
                        <a:bodyPr/>
                        <a:lstStyle/>
                        <a:p>
                          <a:pPr algn="l"/>
                          <a14:m>
                            <m:oMathPara xmlns:m="http://schemas.openxmlformats.org/officeDocument/2006/math">
                              <m:oMathParaPr>
                                <m:jc m:val="centerGroup"/>
                              </m:oMathParaPr>
                              <m:oMath xmlns:m="http://schemas.openxmlformats.org/officeDocument/2006/math">
                                <m:r>
                                  <a:rPr kumimoji="1" lang="en-US" altLang="ja-JP" sz="2000" b="0" i="1" smtClean="0">
                                    <a:latin typeface="Cambria Math" panose="02040503050406030204" pitchFamily="18" charset="0"/>
                                  </a:rPr>
                                  <m:t>−</m:t>
                                </m:r>
                              </m:oMath>
                            </m:oMathPara>
                          </a14:m>
                          <a:endParaRPr kumimoji="1" lang="ja-JP" altLang="en-US" sz="2000" dirty="0"/>
                        </a:p>
                      </a:txBody>
                      <a:tcPr anchor="ctr"/>
                    </a:tc>
                    <a:extLst>
                      <a:ext uri="{0D108BD9-81ED-4DB2-BD59-A6C34878D82A}">
                        <a16:rowId xmlns:a16="http://schemas.microsoft.com/office/drawing/2014/main" val="1864059918"/>
                      </a:ext>
                    </a:extLst>
                  </a:tr>
                  <a:tr h="370840">
                    <a:tc>
                      <a:txBody>
                        <a:bodyPr/>
                        <a:lstStyle/>
                        <a:p>
                          <a:pPr algn="l"/>
                          <a:r>
                            <a:rPr kumimoji="1" lang="en-US" altLang="ja-JP" sz="2000" dirty="0"/>
                            <a:t>Ch.7: Back Door</a:t>
                          </a:r>
                          <a:endParaRPr kumimoji="1" lang="ja-JP" altLang="en-US" sz="2000" dirty="0"/>
                        </a:p>
                      </a:txBody>
                      <a:tcPr anchor="ctr"/>
                    </a:tc>
                    <a:tc>
                      <a:txBody>
                        <a:bodyPr/>
                        <a:lstStyle/>
                        <a:p>
                          <a:pPr algn="ctr"/>
                          <a:r>
                            <a:rPr kumimoji="1" lang="en-US" altLang="ja-JP" sz="2000" dirty="0"/>
                            <a:t>23.0</a:t>
                          </a:r>
                          <a:endParaRPr kumimoji="1" lang="ja-JP" altLang="en-US" sz="2000" dirty="0"/>
                        </a:p>
                      </a:txBody>
                      <a:tcPr anchor="ctr"/>
                    </a:tc>
                    <a:tc>
                      <a:txBody>
                        <a:bodyPr/>
                        <a:lstStyle/>
                        <a:p>
                          <a:pPr algn="ctr"/>
                          <a:r>
                            <a:rPr kumimoji="1" lang="en-US" altLang="ja-JP" sz="2000" dirty="0"/>
                            <a:t>20.3</a:t>
                          </a:r>
                          <a:endParaRPr kumimoji="1" lang="ja-JP" altLang="en-US" sz="2000" dirty="0"/>
                        </a:p>
                      </a:txBody>
                      <a:tcPr anchor="ctr"/>
                    </a:tc>
                    <a:tc>
                      <a:txBody>
                        <a:bodyPr/>
                        <a:lstStyle/>
                        <a:p>
                          <a:pPr algn="l"/>
                          <a14:m>
                            <m:oMath xmlns:m="http://schemas.openxmlformats.org/officeDocument/2006/math">
                              <m:r>
                                <a:rPr kumimoji="1" lang="en-US" altLang="ja-JP" sz="2000" b="0" i="1" smtClean="0">
                                  <a:latin typeface="Cambria Math" panose="02040503050406030204" pitchFamily="18" charset="0"/>
                                </a:rPr>
                                <m:t>−2.7 (−11.7%)</m:t>
                              </m:r>
                            </m:oMath>
                          </a14:m>
                          <a:r>
                            <a:rPr kumimoji="1" lang="ja-JP" altLang="en-US" sz="2000" dirty="0"/>
                            <a:t> </a:t>
                          </a:r>
                        </a:p>
                      </a:txBody>
                      <a:tcPr anchor="ctr"/>
                    </a:tc>
                    <a:extLst>
                      <a:ext uri="{0D108BD9-81ED-4DB2-BD59-A6C34878D82A}">
                        <a16:rowId xmlns:a16="http://schemas.microsoft.com/office/drawing/2014/main" val="3122766696"/>
                      </a:ext>
                    </a:extLst>
                  </a:tr>
                </a:tbl>
              </a:graphicData>
            </a:graphic>
          </p:graphicFrame>
        </mc:Choice>
        <mc:Fallback xmlns="">
          <p:graphicFrame>
            <p:nvGraphicFramePr>
              <p:cNvPr id="6" name="表 5">
                <a:extLst>
                  <a:ext uri="{FF2B5EF4-FFF2-40B4-BE49-F238E27FC236}">
                    <a16:creationId xmlns:a16="http://schemas.microsoft.com/office/drawing/2014/main" id="{311D86A2-7152-4139-A9AF-CE046069CB3F}"/>
                  </a:ext>
                </a:extLst>
              </p:cNvPr>
              <p:cNvGraphicFramePr>
                <a:graphicFrameLocks noGrp="1"/>
              </p:cNvGraphicFramePr>
              <p:nvPr>
                <p:extLst>
                  <p:ext uri="{D42A27DB-BD31-4B8C-83A1-F6EECF244321}">
                    <p14:modId xmlns:p14="http://schemas.microsoft.com/office/powerpoint/2010/main" val="3703220546"/>
                  </p:ext>
                </p:extLst>
              </p:nvPr>
            </p:nvGraphicFramePr>
            <p:xfrm>
              <a:off x="2706444" y="1304764"/>
              <a:ext cx="6768000" cy="3078480"/>
            </p:xfrm>
            <a:graphic>
              <a:graphicData uri="http://schemas.openxmlformats.org/drawingml/2006/table">
                <a:tbl>
                  <a:tblPr firstRow="1" bandRow="1">
                    <a:tableStyleId>{073A0DAA-6AF3-43AB-8588-CEC1D06C72B9}</a:tableStyleId>
                  </a:tblPr>
                  <a:tblGrid>
                    <a:gridCol w="2052000">
                      <a:extLst>
                        <a:ext uri="{9D8B030D-6E8A-4147-A177-3AD203B41FA5}">
                          <a16:colId xmlns:a16="http://schemas.microsoft.com/office/drawing/2014/main" val="2319242628"/>
                        </a:ext>
                      </a:extLst>
                    </a:gridCol>
                    <a:gridCol w="1440000">
                      <a:extLst>
                        <a:ext uri="{9D8B030D-6E8A-4147-A177-3AD203B41FA5}">
                          <a16:colId xmlns:a16="http://schemas.microsoft.com/office/drawing/2014/main" val="300030439"/>
                        </a:ext>
                      </a:extLst>
                    </a:gridCol>
                    <a:gridCol w="1517736">
                      <a:extLst>
                        <a:ext uri="{9D8B030D-6E8A-4147-A177-3AD203B41FA5}">
                          <a16:colId xmlns:a16="http://schemas.microsoft.com/office/drawing/2014/main" val="2264358368"/>
                        </a:ext>
                      </a:extLst>
                    </a:gridCol>
                    <a:gridCol w="1758264">
                      <a:extLst>
                        <a:ext uri="{9D8B030D-6E8A-4147-A177-3AD203B41FA5}">
                          <a16:colId xmlns:a16="http://schemas.microsoft.com/office/drawing/2014/main" val="1129934579"/>
                        </a:ext>
                      </a:extLst>
                    </a:gridCol>
                  </a:tblGrid>
                  <a:tr h="701040">
                    <a:tc>
                      <a:txBody>
                        <a:bodyPr/>
                        <a:lstStyle/>
                        <a:p>
                          <a:pPr algn="ctr"/>
                          <a:r>
                            <a:rPr kumimoji="1" lang="ja-JP" altLang="en-US" sz="2000" dirty="0"/>
                            <a:t>場所</a:t>
                          </a:r>
                        </a:p>
                      </a:txBody>
                      <a:tcPr anchor="ctr"/>
                    </a:tc>
                    <a:tc>
                      <a:txBody>
                        <a:bodyPr/>
                        <a:lstStyle/>
                        <a:p>
                          <a:endParaRPr lang="ja-JP"/>
                        </a:p>
                      </a:txBody>
                      <a:tcPr anchor="ctr">
                        <a:blipFill>
                          <a:blip r:embed="rId2"/>
                          <a:stretch>
                            <a:fillRect l="-142616" t="-5217" r="-228692" b="-354783"/>
                          </a:stretch>
                        </a:blipFill>
                      </a:tcPr>
                    </a:tc>
                    <a:tc>
                      <a:txBody>
                        <a:bodyPr/>
                        <a:lstStyle/>
                        <a:p>
                          <a:endParaRPr lang="ja-JP"/>
                        </a:p>
                      </a:txBody>
                      <a:tcPr anchor="ctr">
                        <a:blipFill>
                          <a:blip r:embed="rId2"/>
                          <a:stretch>
                            <a:fillRect l="-230924" t="-5217" r="-117671" b="-354783"/>
                          </a:stretch>
                        </a:blipFill>
                      </a:tcPr>
                    </a:tc>
                    <a:tc>
                      <a:txBody>
                        <a:bodyPr/>
                        <a:lstStyle/>
                        <a:p>
                          <a:endParaRPr lang="ja-JP"/>
                        </a:p>
                      </a:txBody>
                      <a:tcPr anchor="ctr">
                        <a:blipFill>
                          <a:blip r:embed="rId2"/>
                          <a:stretch>
                            <a:fillRect l="-285121" t="-5217" r="-1384" b="-354783"/>
                          </a:stretch>
                        </a:blipFill>
                      </a:tcPr>
                    </a:tc>
                    <a:extLst>
                      <a:ext uri="{0D108BD9-81ED-4DB2-BD59-A6C34878D82A}">
                        <a16:rowId xmlns:a16="http://schemas.microsoft.com/office/drawing/2014/main" val="1379492356"/>
                      </a:ext>
                    </a:extLst>
                  </a:tr>
                  <a:tr h="396240">
                    <a:tc>
                      <a:txBody>
                        <a:bodyPr/>
                        <a:lstStyle/>
                        <a:p>
                          <a:pPr algn="l"/>
                          <a:r>
                            <a:rPr kumimoji="1" lang="en-US" altLang="ja-JP" sz="2000" dirty="0"/>
                            <a:t>Ch.2: Hood</a:t>
                          </a:r>
                          <a:endParaRPr kumimoji="1" lang="ja-JP" altLang="en-US" sz="2000" dirty="0"/>
                        </a:p>
                      </a:txBody>
                      <a:tcPr anchor="ctr"/>
                    </a:tc>
                    <a:tc>
                      <a:txBody>
                        <a:bodyPr/>
                        <a:lstStyle/>
                        <a:p>
                          <a:pPr algn="ctr"/>
                          <a:r>
                            <a:rPr kumimoji="1" lang="en-US" altLang="ja-JP" sz="2000" dirty="0"/>
                            <a:t>20.1</a:t>
                          </a:r>
                          <a:endParaRPr kumimoji="1" lang="ja-JP" altLang="en-US" sz="2000" dirty="0"/>
                        </a:p>
                      </a:txBody>
                      <a:tcPr anchor="ctr"/>
                    </a:tc>
                    <a:tc>
                      <a:txBody>
                        <a:bodyPr/>
                        <a:lstStyle/>
                        <a:p>
                          <a:pPr algn="ctr"/>
                          <a:r>
                            <a:rPr kumimoji="1" lang="en-US" altLang="ja-JP" sz="2000" dirty="0"/>
                            <a:t>21.4</a:t>
                          </a:r>
                          <a:endParaRPr kumimoji="1" lang="ja-JP" altLang="en-US" sz="2000" dirty="0"/>
                        </a:p>
                      </a:txBody>
                      <a:tcPr anchor="ctr"/>
                    </a:tc>
                    <a:tc>
                      <a:txBody>
                        <a:bodyPr/>
                        <a:lstStyle/>
                        <a:p>
                          <a:endParaRPr lang="ja-JP"/>
                        </a:p>
                      </a:txBody>
                      <a:tcPr anchor="ctr">
                        <a:blipFill>
                          <a:blip r:embed="rId2"/>
                          <a:stretch>
                            <a:fillRect l="-285121" t="-186154" r="-1384" b="-527692"/>
                          </a:stretch>
                        </a:blipFill>
                      </a:tcPr>
                    </a:tc>
                    <a:extLst>
                      <a:ext uri="{0D108BD9-81ED-4DB2-BD59-A6C34878D82A}">
                        <a16:rowId xmlns:a16="http://schemas.microsoft.com/office/drawing/2014/main" val="1761413447"/>
                      </a:ext>
                    </a:extLst>
                  </a:tr>
                  <a:tr h="396240">
                    <a:tc>
                      <a:txBody>
                        <a:bodyPr/>
                        <a:lstStyle/>
                        <a:p>
                          <a:pPr algn="l"/>
                          <a:r>
                            <a:rPr kumimoji="1" lang="en-US" altLang="ja-JP" sz="2000" dirty="0"/>
                            <a:t>Ch.3: Side Door</a:t>
                          </a:r>
                          <a:endParaRPr kumimoji="1" lang="ja-JP" altLang="en-US" sz="2000" dirty="0"/>
                        </a:p>
                      </a:txBody>
                      <a:tcPr anchor="ctr"/>
                    </a:tc>
                    <a:tc>
                      <a:txBody>
                        <a:bodyPr/>
                        <a:lstStyle/>
                        <a:p>
                          <a:pPr algn="ctr"/>
                          <a:r>
                            <a:rPr kumimoji="1" lang="en-US" altLang="ja-JP" sz="2000" dirty="0"/>
                            <a:t>19.0</a:t>
                          </a:r>
                          <a:endParaRPr kumimoji="1" lang="ja-JP" altLang="en-US" sz="2000" dirty="0"/>
                        </a:p>
                      </a:txBody>
                      <a:tcPr anchor="ctr"/>
                    </a:tc>
                    <a:tc>
                      <a:txBody>
                        <a:bodyPr/>
                        <a:lstStyle/>
                        <a:p>
                          <a:pPr algn="ctr"/>
                          <a:r>
                            <a:rPr kumimoji="1" lang="en-US" altLang="ja-JP" sz="2000" dirty="0"/>
                            <a:t>21.0</a:t>
                          </a:r>
                          <a:endParaRPr kumimoji="1" lang="ja-JP" altLang="en-US" sz="2000" dirty="0"/>
                        </a:p>
                      </a:txBody>
                      <a:tcPr anchor="ctr"/>
                    </a:tc>
                    <a:tc>
                      <a:txBody>
                        <a:bodyPr/>
                        <a:lstStyle/>
                        <a:p>
                          <a:endParaRPr lang="ja-JP"/>
                        </a:p>
                      </a:txBody>
                      <a:tcPr anchor="ctr">
                        <a:blipFill>
                          <a:blip r:embed="rId2"/>
                          <a:stretch>
                            <a:fillRect l="-285121" t="-286154" r="-1384" b="-427692"/>
                          </a:stretch>
                        </a:blipFill>
                      </a:tcPr>
                    </a:tc>
                    <a:extLst>
                      <a:ext uri="{0D108BD9-81ED-4DB2-BD59-A6C34878D82A}">
                        <a16:rowId xmlns:a16="http://schemas.microsoft.com/office/drawing/2014/main" val="3392370727"/>
                      </a:ext>
                    </a:extLst>
                  </a:tr>
                  <a:tr h="396240">
                    <a:tc>
                      <a:txBody>
                        <a:bodyPr/>
                        <a:lstStyle/>
                        <a:p>
                          <a:pPr algn="l"/>
                          <a:r>
                            <a:rPr kumimoji="1" lang="en-US" altLang="ja-JP" sz="2000" dirty="0"/>
                            <a:t>Ch.4: Roof</a:t>
                          </a:r>
                          <a:endParaRPr kumimoji="1" lang="ja-JP" altLang="en-US" sz="2000" dirty="0"/>
                        </a:p>
                      </a:txBody>
                      <a:tcPr anchor="ctr"/>
                    </a:tc>
                    <a:tc>
                      <a:txBody>
                        <a:bodyPr/>
                        <a:lstStyle/>
                        <a:p>
                          <a:pPr algn="ctr"/>
                          <a:r>
                            <a:rPr kumimoji="1" lang="en-US" altLang="ja-JP" sz="2000" dirty="0"/>
                            <a:t>17.0</a:t>
                          </a:r>
                          <a:endParaRPr kumimoji="1" lang="ja-JP" altLang="en-US" sz="2000" dirty="0"/>
                        </a:p>
                      </a:txBody>
                      <a:tcPr anchor="ctr"/>
                    </a:tc>
                    <a:tc>
                      <a:txBody>
                        <a:bodyPr/>
                        <a:lstStyle/>
                        <a:p>
                          <a:pPr algn="ctr"/>
                          <a:r>
                            <a:rPr kumimoji="1" lang="en-US" altLang="ja-JP" sz="2000" dirty="0"/>
                            <a:t>19.3</a:t>
                          </a:r>
                          <a:endParaRPr kumimoji="1" lang="ja-JP" altLang="en-US" sz="2000" dirty="0"/>
                        </a:p>
                      </a:txBody>
                      <a:tcPr anchor="ctr"/>
                    </a:tc>
                    <a:tc>
                      <a:txBody>
                        <a:bodyPr/>
                        <a:lstStyle/>
                        <a:p>
                          <a:endParaRPr lang="ja-JP"/>
                        </a:p>
                      </a:txBody>
                      <a:tcPr anchor="ctr">
                        <a:blipFill>
                          <a:blip r:embed="rId2"/>
                          <a:stretch>
                            <a:fillRect l="-285121" t="-380303" r="-1384" b="-321212"/>
                          </a:stretch>
                        </a:blipFill>
                      </a:tcPr>
                    </a:tc>
                    <a:extLst>
                      <a:ext uri="{0D108BD9-81ED-4DB2-BD59-A6C34878D82A}">
                        <a16:rowId xmlns:a16="http://schemas.microsoft.com/office/drawing/2014/main" val="3177664052"/>
                      </a:ext>
                    </a:extLst>
                  </a:tr>
                  <a:tr h="396240">
                    <a:tc>
                      <a:txBody>
                        <a:bodyPr/>
                        <a:lstStyle/>
                        <a:p>
                          <a:pPr algn="l"/>
                          <a:r>
                            <a:rPr kumimoji="1" lang="en-US" altLang="ja-JP" sz="2000" dirty="0"/>
                            <a:t>Ch.5: Side Sill</a:t>
                          </a:r>
                          <a:endParaRPr kumimoji="1" lang="ja-JP" altLang="en-US" sz="2000" dirty="0"/>
                        </a:p>
                      </a:txBody>
                      <a:tcPr anchor="ctr"/>
                    </a:tc>
                    <a:tc>
                      <a:txBody>
                        <a:bodyPr/>
                        <a:lstStyle/>
                        <a:p>
                          <a:pPr algn="ctr"/>
                          <a:r>
                            <a:rPr kumimoji="1" lang="en-US" altLang="ja-JP" sz="2000" dirty="0"/>
                            <a:t>20.0</a:t>
                          </a:r>
                          <a:endParaRPr kumimoji="1" lang="ja-JP" altLang="en-US" sz="2000" dirty="0"/>
                        </a:p>
                      </a:txBody>
                      <a:tcPr anchor="ctr"/>
                    </a:tc>
                    <a:tc>
                      <a:txBody>
                        <a:bodyPr/>
                        <a:lstStyle/>
                        <a:p>
                          <a:pPr algn="ctr"/>
                          <a:r>
                            <a:rPr kumimoji="1" lang="en-US" altLang="ja-JP" sz="2000" dirty="0"/>
                            <a:t>21.6</a:t>
                          </a:r>
                          <a:endParaRPr kumimoji="1" lang="ja-JP" altLang="en-US" sz="2000" dirty="0"/>
                        </a:p>
                      </a:txBody>
                      <a:tcPr anchor="ctr"/>
                    </a:tc>
                    <a:tc>
                      <a:txBody>
                        <a:bodyPr/>
                        <a:lstStyle/>
                        <a:p>
                          <a:endParaRPr lang="ja-JP"/>
                        </a:p>
                      </a:txBody>
                      <a:tcPr anchor="ctr">
                        <a:blipFill>
                          <a:blip r:embed="rId2"/>
                          <a:stretch>
                            <a:fillRect l="-285121" t="-487692" r="-1384" b="-226154"/>
                          </a:stretch>
                        </a:blipFill>
                      </a:tcPr>
                    </a:tc>
                    <a:extLst>
                      <a:ext uri="{0D108BD9-81ED-4DB2-BD59-A6C34878D82A}">
                        <a16:rowId xmlns:a16="http://schemas.microsoft.com/office/drawing/2014/main" val="411727638"/>
                      </a:ext>
                    </a:extLst>
                  </a:tr>
                  <a:tr h="396240">
                    <a:tc>
                      <a:txBody>
                        <a:bodyPr/>
                        <a:lstStyle/>
                        <a:p>
                          <a:pPr algn="l"/>
                          <a:r>
                            <a:rPr kumimoji="1" lang="en-US" altLang="ja-JP" sz="2000" dirty="0"/>
                            <a:t>Ch.6: Floor</a:t>
                          </a:r>
                          <a:endParaRPr kumimoji="1" lang="ja-JP" altLang="en-US" sz="2000" dirty="0"/>
                        </a:p>
                      </a:txBody>
                      <a:tcPr anchor="ctr"/>
                    </a:tc>
                    <a:tc>
                      <a:txBody>
                        <a:bodyPr/>
                        <a:lstStyle/>
                        <a:p>
                          <a:endParaRPr lang="ja-JP"/>
                        </a:p>
                      </a:txBody>
                      <a:tcPr anchor="ctr">
                        <a:blipFill>
                          <a:blip r:embed="rId2"/>
                          <a:stretch>
                            <a:fillRect l="-142616" t="-587692" r="-228692" b="-126154"/>
                          </a:stretch>
                        </a:blipFill>
                      </a:tcPr>
                    </a:tc>
                    <a:tc>
                      <a:txBody>
                        <a:bodyPr/>
                        <a:lstStyle/>
                        <a:p>
                          <a:pPr algn="ctr"/>
                          <a:r>
                            <a:rPr kumimoji="1" lang="en-US" altLang="ja-JP" sz="2000" dirty="0"/>
                            <a:t>14.5</a:t>
                          </a:r>
                          <a:endParaRPr kumimoji="1" lang="ja-JP" altLang="en-US" sz="2000" dirty="0"/>
                        </a:p>
                      </a:txBody>
                      <a:tcPr anchor="ctr"/>
                    </a:tc>
                    <a:tc>
                      <a:txBody>
                        <a:bodyPr/>
                        <a:lstStyle/>
                        <a:p>
                          <a:endParaRPr lang="ja-JP"/>
                        </a:p>
                      </a:txBody>
                      <a:tcPr anchor="ctr">
                        <a:blipFill>
                          <a:blip r:embed="rId2"/>
                          <a:stretch>
                            <a:fillRect l="-285121" t="-587692" r="-1384" b="-126154"/>
                          </a:stretch>
                        </a:blipFill>
                      </a:tcPr>
                    </a:tc>
                    <a:extLst>
                      <a:ext uri="{0D108BD9-81ED-4DB2-BD59-A6C34878D82A}">
                        <a16:rowId xmlns:a16="http://schemas.microsoft.com/office/drawing/2014/main" val="1864059918"/>
                      </a:ext>
                    </a:extLst>
                  </a:tr>
                  <a:tr h="396240">
                    <a:tc>
                      <a:txBody>
                        <a:bodyPr/>
                        <a:lstStyle/>
                        <a:p>
                          <a:pPr algn="l"/>
                          <a:r>
                            <a:rPr kumimoji="1" lang="en-US" altLang="ja-JP" sz="2000" dirty="0"/>
                            <a:t>Ch.7: Back Door</a:t>
                          </a:r>
                          <a:endParaRPr kumimoji="1" lang="ja-JP" altLang="en-US" sz="2000" dirty="0"/>
                        </a:p>
                      </a:txBody>
                      <a:tcPr anchor="ctr"/>
                    </a:tc>
                    <a:tc>
                      <a:txBody>
                        <a:bodyPr/>
                        <a:lstStyle/>
                        <a:p>
                          <a:pPr algn="ctr"/>
                          <a:r>
                            <a:rPr kumimoji="1" lang="en-US" altLang="ja-JP" sz="2000" dirty="0"/>
                            <a:t>23.0</a:t>
                          </a:r>
                          <a:endParaRPr kumimoji="1" lang="ja-JP" altLang="en-US" sz="2000" dirty="0"/>
                        </a:p>
                      </a:txBody>
                      <a:tcPr anchor="ctr"/>
                    </a:tc>
                    <a:tc>
                      <a:txBody>
                        <a:bodyPr/>
                        <a:lstStyle/>
                        <a:p>
                          <a:pPr algn="ctr"/>
                          <a:r>
                            <a:rPr kumimoji="1" lang="en-US" altLang="ja-JP" sz="2000" dirty="0"/>
                            <a:t>20.3</a:t>
                          </a:r>
                          <a:endParaRPr kumimoji="1" lang="ja-JP" altLang="en-US" sz="2000" dirty="0"/>
                        </a:p>
                      </a:txBody>
                      <a:tcPr anchor="ctr"/>
                    </a:tc>
                    <a:tc>
                      <a:txBody>
                        <a:bodyPr/>
                        <a:lstStyle/>
                        <a:p>
                          <a:endParaRPr lang="ja-JP"/>
                        </a:p>
                      </a:txBody>
                      <a:tcPr anchor="ctr">
                        <a:blipFill>
                          <a:blip r:embed="rId2"/>
                          <a:stretch>
                            <a:fillRect l="-285121" t="-687692" r="-1384" b="-26154"/>
                          </a:stretch>
                        </a:blipFill>
                      </a:tcPr>
                    </a:tc>
                    <a:extLst>
                      <a:ext uri="{0D108BD9-81ED-4DB2-BD59-A6C34878D82A}">
                        <a16:rowId xmlns:a16="http://schemas.microsoft.com/office/drawing/2014/main" val="3122766696"/>
                      </a:ext>
                    </a:extLst>
                  </a:tr>
                </a:tbl>
              </a:graphicData>
            </a:graphic>
          </p:graphicFrame>
        </mc:Fallback>
      </mc:AlternateContent>
      <mc:AlternateContent xmlns:mc="http://schemas.openxmlformats.org/markup-compatibility/2006" xmlns:a14="http://schemas.microsoft.com/office/drawing/2010/main">
        <mc:Choice Requires="a14">
          <p:sp>
            <p:nvSpPr>
              <p:cNvPr id="7" name="角丸四角形 10">
                <a:extLst>
                  <a:ext uri="{FF2B5EF4-FFF2-40B4-BE49-F238E27FC236}">
                    <a16:creationId xmlns:a16="http://schemas.microsoft.com/office/drawing/2014/main" id="{C918F34B-BE97-46D1-A720-23D53C4FAD06}"/>
                  </a:ext>
                </a:extLst>
              </p:cNvPr>
              <p:cNvSpPr/>
              <p:nvPr/>
            </p:nvSpPr>
            <p:spPr>
              <a:xfrm>
                <a:off x="2475963" y="4666663"/>
                <a:ext cx="7228971" cy="1210609"/>
              </a:xfrm>
              <a:prstGeom prst="roundRect">
                <a:avLst/>
              </a:pr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400" dirty="0">
                    <a:latin typeface="ＭＳ Ｐゴシック" panose="020B0600070205080204" pitchFamily="50" charset="-128"/>
                    <a:ea typeface="ＭＳ Ｐゴシック" panose="020B0600070205080204" pitchFamily="50" charset="-128"/>
                  </a:rPr>
                  <a:t>精度にまだ改善の余地があるものの，</a:t>
                </a:r>
                <a:br>
                  <a:rPr lang="en-US" altLang="ja-JP" sz="2400" dirty="0">
                    <a:latin typeface="ＭＳ Ｐゴシック" panose="020B0600070205080204" pitchFamily="50" charset="-128"/>
                    <a:ea typeface="ＭＳ Ｐゴシック" panose="020B0600070205080204" pitchFamily="50" charset="-128"/>
                  </a:rPr>
                </a:br>
                <a:r>
                  <a:rPr lang="ja-JP" altLang="en-US" sz="2400" dirty="0">
                    <a:latin typeface="ＭＳ Ｐゴシック" panose="020B0600070205080204" pitchFamily="50" charset="-128"/>
                    <a:ea typeface="ＭＳ Ｐゴシック" panose="020B0600070205080204" pitchFamily="50" charset="-128"/>
                  </a:rPr>
                  <a:t>膜厚の最大誤差は</a:t>
                </a:r>
                <a14:m>
                  <m:oMath xmlns:m="http://schemas.openxmlformats.org/officeDocument/2006/math">
                    <m:r>
                      <a:rPr lang="en-US" altLang="ja-JP" sz="2400" b="0" i="1">
                        <a:latin typeface="Cambria Math" panose="02040503050406030204" pitchFamily="18" charset="0"/>
                      </a:rPr>
                      <m:t>3</m:t>
                    </m:r>
                    <m:r>
                      <a:rPr lang="en-US" altLang="ja-JP" sz="2400" b="0">
                        <a:latin typeface="Cambria Math" panose="02040503050406030204" pitchFamily="18" charset="0"/>
                      </a:rPr>
                      <m:t> </m:t>
                    </m:r>
                    <m:r>
                      <m:rPr>
                        <m:sty m:val="p"/>
                      </m:rPr>
                      <a:rPr lang="en-US" altLang="ja-JP" sz="2400" b="0" i="0">
                        <a:latin typeface="Cambria Math" panose="02040503050406030204" pitchFamily="18" charset="0"/>
                      </a:rPr>
                      <m:t>μm</m:t>
                    </m:r>
                  </m:oMath>
                </a14:m>
                <a:r>
                  <a:rPr lang="ja-JP" altLang="en-US" sz="2400" dirty="0">
                    <a:latin typeface="ＭＳ Ｐゴシック" panose="020B0600070205080204" pitchFamily="50" charset="-128"/>
                    <a:ea typeface="ＭＳ Ｐゴシック" panose="020B0600070205080204" pitchFamily="50" charset="-128"/>
                  </a:rPr>
                  <a:t>未満であり，</a:t>
                </a:r>
                <a:br>
                  <a:rPr lang="en-US" altLang="ja-JP" sz="2400" dirty="0">
                    <a:latin typeface="ＭＳ Ｐゴシック" panose="020B0600070205080204" pitchFamily="50" charset="-128"/>
                    <a:ea typeface="ＭＳ Ｐゴシック" panose="020B0600070205080204" pitchFamily="50" charset="-128"/>
                  </a:rPr>
                </a:br>
                <a:r>
                  <a:rPr lang="ja-JP" altLang="en-US" sz="2400" dirty="0">
                    <a:latin typeface="ＭＳ Ｐゴシック" panose="020B0600070205080204" pitchFamily="50" charset="-128"/>
                    <a:ea typeface="ＭＳ Ｐゴシック" panose="020B0600070205080204" pitchFamily="50" charset="-128"/>
                  </a:rPr>
                  <a:t>実用に耐えうる実ライン予測精度を有している．</a:t>
                </a:r>
              </a:p>
            </p:txBody>
          </p:sp>
        </mc:Choice>
        <mc:Fallback xmlns="">
          <p:sp>
            <p:nvSpPr>
              <p:cNvPr id="7" name="角丸四角形 10">
                <a:extLst>
                  <a:ext uri="{FF2B5EF4-FFF2-40B4-BE49-F238E27FC236}">
                    <a16:creationId xmlns:a16="http://schemas.microsoft.com/office/drawing/2014/main" id="{C918F34B-BE97-46D1-A720-23D53C4FAD06}"/>
                  </a:ext>
                </a:extLst>
              </p:cNvPr>
              <p:cNvSpPr>
                <a:spLocks noRot="1" noChangeAspect="1" noMove="1" noResize="1" noEditPoints="1" noAdjustHandles="1" noChangeArrowheads="1" noChangeShapeType="1" noTextEdit="1"/>
              </p:cNvSpPr>
              <p:nvPr/>
            </p:nvSpPr>
            <p:spPr>
              <a:xfrm>
                <a:off x="2475963" y="4666663"/>
                <a:ext cx="7228971" cy="1210609"/>
              </a:xfrm>
              <a:prstGeom prst="roundRect">
                <a:avLst/>
              </a:prstGeom>
              <a:blipFill>
                <a:blip r:embed="rId3"/>
                <a:stretch>
                  <a:fillRect t="-3518" b="-10050"/>
                </a:stretch>
              </a:blipFill>
              <a:ln/>
            </p:spPr>
            <p:txBody>
              <a:bodyPr/>
              <a:lstStyle/>
              <a:p>
                <a:r>
                  <a:rPr lang="ja-JP" altLang="en-US">
                    <a:noFill/>
                  </a:rPr>
                  <a:t> </a:t>
                </a:r>
              </a:p>
            </p:txBody>
          </p:sp>
        </mc:Fallback>
      </mc:AlternateContent>
    </p:spTree>
    <p:extLst>
      <p:ext uri="{BB962C8B-B14F-4D97-AF65-F5344CB8AC3E}">
        <p14:creationId xmlns:p14="http://schemas.microsoft.com/office/powerpoint/2010/main" val="2299590518"/>
      </p:ext>
    </p:extLst>
  </p:cSld>
  <p:clrMapOvr>
    <a:masterClrMapping/>
  </p:clrMapOvr>
  <mc:AlternateContent xmlns:mc="http://schemas.openxmlformats.org/markup-compatibility/2006">
    <mc:Choice xmlns:p14="http://schemas.microsoft.com/office/powerpoint/2010/main" Requires="p14">
      <p:transition p14:dur="10" advClick="0" advTm="12000">
        <p:random/>
      </p:transition>
    </mc:Choice>
    <mc:Fallback>
      <p:transition advClick="0" advTm="12000">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3200" b="1" dirty="0">
                <a:effectLst>
                  <a:outerShdw blurRad="38100" dist="38100" dir="2700000" algn="tl">
                    <a:srgbClr val="000000">
                      <a:alpha val="43137"/>
                    </a:srgbClr>
                  </a:outerShdw>
                </a:effectLst>
                <a:latin typeface="Bookman Old Style" panose="02050604050505020204" pitchFamily="18" charset="0"/>
              </a:rPr>
              <a:t>EDESFEM</a:t>
            </a:r>
            <a:br>
              <a:rPr lang="en-US" altLang="ja-JP" sz="3200" b="1" dirty="0">
                <a:effectLst>
                  <a:outerShdw blurRad="38100" dist="38100" dir="2700000" algn="tl">
                    <a:srgbClr val="000000">
                      <a:alpha val="43137"/>
                    </a:srgbClr>
                  </a:outerShdw>
                </a:effectLst>
                <a:latin typeface="Bookman Old Style" panose="02050604050505020204" pitchFamily="18" charset="0"/>
              </a:rPr>
            </a:br>
            <a:r>
              <a:rPr lang="ja-JP" altLang="en-US" dirty="0"/>
              <a:t>まとめ</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43</a:t>
            </a:fld>
            <a:endParaRPr lang="ja-JP" altLang="en-US" dirty="0"/>
          </a:p>
        </p:txBody>
      </p:sp>
    </p:spTree>
    <p:extLst>
      <p:ext uri="{BB962C8B-B14F-4D97-AF65-F5344CB8AC3E}">
        <p14:creationId xmlns:p14="http://schemas.microsoft.com/office/powerpoint/2010/main" val="589181065"/>
      </p:ext>
    </p:extLst>
  </p:cSld>
  <p:clrMapOvr>
    <a:masterClrMapping/>
  </p:clrMapOvr>
  <mc:AlternateContent xmlns:mc="http://schemas.openxmlformats.org/markup-compatibility/2006">
    <mc:Choice xmlns:p14="http://schemas.microsoft.com/office/powerpoint/2010/main" Requires="p14">
      <p:transition p14:dur="10" advClick="0" advTm="4000">
        <p:random/>
      </p:transition>
    </mc:Choice>
    <mc:Fallback>
      <p:transition advClick="0" advTm="4000">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cs typeface="Tahoma" panose="020B0604030504040204" pitchFamily="34" charset="0"/>
              </a:rPr>
              <a:t>まとめ</a:t>
            </a:r>
            <a:endParaRPr kumimoji="1" lang="ja-JP" altLang="en-US" dirty="0">
              <a:cs typeface="Tahoma" panose="020B0604030504040204" pitchFamily="34" charset="0"/>
            </a:endParaRPr>
          </a:p>
        </p:txBody>
      </p:sp>
      <p:sp>
        <p:nvSpPr>
          <p:cNvPr id="3" name="コンテンツ プレースホルダー 2"/>
          <p:cNvSpPr>
            <a:spLocks noGrp="1"/>
          </p:cNvSpPr>
          <p:nvPr>
            <p:ph idx="1"/>
          </p:nvPr>
        </p:nvSpPr>
        <p:spPr/>
        <p:txBody>
          <a:bodyPr/>
          <a:lstStyle/>
          <a:p>
            <a:r>
              <a:rPr lang="ja-JP" altLang="en-US" sz="2400" dirty="0"/>
              <a:t>電</a:t>
            </a:r>
            <a:r>
              <a:rPr lang="ja-JP" altLang="en-US" sz="2400" dirty="0">
                <a:latin typeface="Bookman Old Style" panose="02050604050505020204" pitchFamily="18" charset="0"/>
              </a:rPr>
              <a:t>着塗装シミュレータ「</a:t>
            </a:r>
            <a:r>
              <a:rPr lang="en-US" altLang="ja-JP" sz="2400" b="1" dirty="0">
                <a:effectLst>
                  <a:outerShdw blurRad="38100" dist="38100" dir="2700000" algn="tl">
                    <a:srgbClr val="000000">
                      <a:alpha val="43137"/>
                    </a:srgbClr>
                  </a:outerShdw>
                </a:effectLst>
                <a:latin typeface="Bookman Old Style" panose="02050604050505020204" pitchFamily="18" charset="0"/>
              </a:rPr>
              <a:t>EDESFEM</a:t>
            </a:r>
            <a:r>
              <a:rPr lang="ja-JP" altLang="en-US" sz="2400" dirty="0"/>
              <a:t>」 の販売を開始した．</a:t>
            </a:r>
            <a:endParaRPr lang="en-US" altLang="ja-JP" sz="2400" dirty="0"/>
          </a:p>
          <a:p>
            <a:r>
              <a:rPr lang="ja-JP" altLang="en-US" sz="2400" dirty="0"/>
              <a:t>本ソフトの４特徴を紹介した．</a:t>
            </a:r>
            <a:endParaRPr lang="en-US" altLang="ja-JP" sz="2400" dirty="0"/>
          </a:p>
          <a:p>
            <a:pPr marL="914400" lvl="1" indent="-457200">
              <a:buFont typeface="+mj-lt"/>
              <a:buAutoNum type="arabicPeriod"/>
            </a:pPr>
            <a:r>
              <a:rPr lang="ja-JP" altLang="en-US" dirty="0"/>
              <a:t>４節点四面体メッシュでも高精度</a:t>
            </a:r>
            <a:endParaRPr lang="en-US" altLang="ja-JP" dirty="0"/>
          </a:p>
          <a:p>
            <a:pPr marL="914400" lvl="1" indent="-457200">
              <a:buFont typeface="+mj-lt"/>
              <a:buAutoNum type="arabicPeriod"/>
            </a:pPr>
            <a:r>
              <a:rPr lang="ja-JP" altLang="en-US" dirty="0"/>
              <a:t>複数台の槽内移動解析に対応</a:t>
            </a:r>
            <a:endParaRPr lang="en-US" altLang="ja-JP" dirty="0"/>
          </a:p>
          <a:p>
            <a:pPr marL="914400" lvl="1" indent="-457200">
              <a:buFont typeface="+mj-lt"/>
              <a:buAutoNum type="arabicPeriod"/>
            </a:pPr>
            <a:r>
              <a:rPr lang="ja-JP" altLang="en-US" dirty="0"/>
              <a:t>並列計算による高速化が可能</a:t>
            </a:r>
            <a:endParaRPr lang="en-US" altLang="ja-JP" dirty="0"/>
          </a:p>
          <a:p>
            <a:pPr marL="914400" lvl="1" indent="-457200">
              <a:buFont typeface="+mj-lt"/>
              <a:buAutoNum type="arabicPeriod"/>
            </a:pPr>
            <a:r>
              <a:rPr lang="ja-JP" altLang="en-US" dirty="0"/>
              <a:t>内板の析出遅れを忠実に再現</a:t>
            </a:r>
            <a:endParaRPr lang="en-US" altLang="ja-JP" dirty="0"/>
          </a:p>
          <a:p>
            <a:r>
              <a:rPr lang="ja-JP" altLang="en-US" sz="2400" dirty="0"/>
              <a:t>４枚ボックスおよび実ラインに対する</a:t>
            </a:r>
            <a:r>
              <a:rPr lang="en-US" altLang="ja-JP" sz="2400" dirty="0"/>
              <a:t>V&amp;V</a:t>
            </a:r>
            <a:r>
              <a:rPr lang="ja-JP" altLang="en-US" sz="2400" dirty="0"/>
              <a:t>事例を紹介した．</a:t>
            </a:r>
            <a:endParaRPr lang="en-US" altLang="ja-JP" sz="2400" dirty="0"/>
          </a:p>
          <a:p>
            <a:pPr marL="0" indent="0">
              <a:buNone/>
            </a:pPr>
            <a:endParaRPr lang="en-US" altLang="ja-JP" sz="2400"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44</a:t>
            </a:fld>
            <a:endParaRPr lang="ja-JP" altLang="en-US" dirty="0"/>
          </a:p>
        </p:txBody>
      </p:sp>
      <p:sp>
        <p:nvSpPr>
          <p:cNvPr id="5" name="角丸四角形 12">
            <a:extLst>
              <a:ext uri="{FF2B5EF4-FFF2-40B4-BE49-F238E27FC236}">
                <a16:creationId xmlns:a16="http://schemas.microsoft.com/office/drawing/2014/main" id="{60219204-EB1E-F1C7-9DC1-99C394E9B0D2}"/>
              </a:ext>
            </a:extLst>
          </p:cNvPr>
          <p:cNvSpPr/>
          <p:nvPr/>
        </p:nvSpPr>
        <p:spPr>
          <a:xfrm>
            <a:off x="334434" y="3789040"/>
            <a:ext cx="11522207" cy="2268252"/>
          </a:xfrm>
          <a:prstGeom prst="roundRect">
            <a:avLst>
              <a:gd name="adj" fmla="val 24639"/>
            </a:avLst>
          </a:prstGeom>
          <a:solidFill>
            <a:srgbClr val="4DFFC4"/>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ja-JP" sz="2400" b="1" dirty="0">
                <a:effectLst>
                  <a:outerShdw blurRad="38100" dist="38100" dir="2700000" algn="tl">
                    <a:srgbClr val="000000">
                      <a:alpha val="43137"/>
                    </a:srgbClr>
                  </a:outerShdw>
                </a:effectLst>
                <a:latin typeface="Bookman Old Style" panose="02050604050505020204" pitchFamily="18" charset="0"/>
              </a:rPr>
              <a:t>EDESFEM</a:t>
            </a:r>
            <a:r>
              <a:rPr lang="ja-JP" altLang="en-US" sz="24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の試用や購入のお申し込み・ご質問等は</a:t>
            </a:r>
            <a:br>
              <a:rPr lang="en-US" altLang="ja-JP" sz="24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br>
            <a:r>
              <a:rPr lang="ja-JP" altLang="en-US" sz="24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下記メールアドレスまでお気軽にお問い合わせください．</a:t>
            </a:r>
          </a:p>
          <a:p>
            <a:pPr algn="ctr"/>
            <a:r>
              <a:rPr lang="ja-JP" altLang="en-US" sz="24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電着ラボ実験や実ライン測定に関するご相談も歓迎いたします．</a:t>
            </a:r>
            <a:endParaRPr lang="en-US" altLang="ja-JP" sz="24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algn="ctr"/>
            <a:br>
              <a:rPr lang="en-US" altLang="ja-JP" sz="10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br>
            <a:r>
              <a:rPr lang="en-US" altLang="ja-JP" sz="3200" b="1" dirty="0"/>
              <a:t>edesfem@rccm.co.jp</a:t>
            </a:r>
            <a:endParaRPr lang="en-US" altLang="ja-JP" sz="2400" b="1"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pic>
        <p:nvPicPr>
          <p:cNvPr id="7" name="図 6" descr="グラフィカル ユーザー インターフェイス が含まれている画像&#10;&#10;自動的に生成された説明">
            <a:extLst>
              <a:ext uri="{FF2B5EF4-FFF2-40B4-BE49-F238E27FC236}">
                <a16:creationId xmlns:a16="http://schemas.microsoft.com/office/drawing/2014/main" id="{75DF63EC-816A-4F2B-0D32-F76410409B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6220" y="623890"/>
            <a:ext cx="2049887" cy="2960948"/>
          </a:xfrm>
          <a:prstGeom prst="rect">
            <a:avLst/>
          </a:prstGeom>
        </p:spPr>
      </p:pic>
      <p:sp>
        <p:nvSpPr>
          <p:cNvPr id="8" name="テキスト ボックス 7">
            <a:extLst>
              <a:ext uri="{FF2B5EF4-FFF2-40B4-BE49-F238E27FC236}">
                <a16:creationId xmlns:a16="http://schemas.microsoft.com/office/drawing/2014/main" id="{6509EDCD-3C12-980C-E08B-B1ADBA45F378}"/>
              </a:ext>
            </a:extLst>
          </p:cNvPr>
          <p:cNvSpPr txBox="1"/>
          <p:nvPr/>
        </p:nvSpPr>
        <p:spPr>
          <a:xfrm>
            <a:off x="10126107" y="1750421"/>
            <a:ext cx="1402949" cy="707886"/>
          </a:xfrm>
          <a:prstGeom prst="rect">
            <a:avLst/>
          </a:prstGeom>
          <a:noFill/>
        </p:spPr>
        <p:txBody>
          <a:bodyPr wrap="none" rtlCol="0">
            <a:spAutoFit/>
          </a:bodyPr>
          <a:lstStyle/>
          <a:p>
            <a:pPr algn="ctr"/>
            <a:r>
              <a:rPr kumimoji="1" lang="ja-JP" altLang="en-US" sz="2000" dirty="0"/>
              <a:t>リーフレット</a:t>
            </a:r>
            <a:br>
              <a:rPr kumimoji="1" lang="en-US" altLang="ja-JP" sz="2000" dirty="0"/>
            </a:br>
            <a:r>
              <a:rPr kumimoji="1" lang="ja-JP" altLang="en-US" sz="2000" dirty="0"/>
              <a:t>も配布中</a:t>
            </a:r>
          </a:p>
        </p:txBody>
      </p:sp>
      <p:grpSp>
        <p:nvGrpSpPr>
          <p:cNvPr id="11" name="グループ化 10">
            <a:extLst>
              <a:ext uri="{FF2B5EF4-FFF2-40B4-BE49-F238E27FC236}">
                <a16:creationId xmlns:a16="http://schemas.microsoft.com/office/drawing/2014/main" id="{C0BFCE69-6A5A-8705-ABB4-0EABD7CCFEF2}"/>
              </a:ext>
            </a:extLst>
          </p:cNvPr>
          <p:cNvGrpSpPr/>
          <p:nvPr/>
        </p:nvGrpSpPr>
        <p:grpSpPr>
          <a:xfrm>
            <a:off x="5771964" y="1904309"/>
            <a:ext cx="1864934" cy="400110"/>
            <a:chOff x="4547828" y="-44450"/>
            <a:chExt cx="1864934" cy="400110"/>
          </a:xfrm>
        </p:grpSpPr>
        <p:sp>
          <p:nvSpPr>
            <p:cNvPr id="9" name="テキスト ボックス 8">
              <a:extLst>
                <a:ext uri="{FF2B5EF4-FFF2-40B4-BE49-F238E27FC236}">
                  <a16:creationId xmlns:a16="http://schemas.microsoft.com/office/drawing/2014/main" id="{9655AD7C-C830-0A65-A9E1-1046100AEF47}"/>
                </a:ext>
              </a:extLst>
            </p:cNvPr>
            <p:cNvSpPr txBox="1"/>
            <p:nvPr/>
          </p:nvSpPr>
          <p:spPr>
            <a:xfrm>
              <a:off x="4547828" y="-44450"/>
              <a:ext cx="697627" cy="400110"/>
            </a:xfrm>
            <a:prstGeom prst="rect">
              <a:avLst/>
            </a:prstGeom>
            <a:solidFill>
              <a:schemeClr val="tx1"/>
            </a:solidFill>
            <a:ln>
              <a:solidFill>
                <a:schemeClr val="tx1"/>
              </a:solidFill>
            </a:ln>
          </p:spPr>
          <p:txBody>
            <a:bodyPr wrap="none" rtlCol="0">
              <a:spAutoFit/>
            </a:bodyPr>
            <a:lstStyle/>
            <a:p>
              <a:r>
                <a:rPr kumimoji="1" lang="ja-JP" altLang="en-US" sz="2000" dirty="0">
                  <a:solidFill>
                    <a:schemeClr val="bg1"/>
                  </a:solidFill>
                </a:rPr>
                <a:t>検索</a:t>
              </a:r>
            </a:p>
          </p:txBody>
        </p:sp>
        <p:sp>
          <p:nvSpPr>
            <p:cNvPr id="10" name="テキスト ボックス 9">
              <a:extLst>
                <a:ext uri="{FF2B5EF4-FFF2-40B4-BE49-F238E27FC236}">
                  <a16:creationId xmlns:a16="http://schemas.microsoft.com/office/drawing/2014/main" id="{A3342F6B-A190-4ECA-8A6A-DE6186F570F3}"/>
                </a:ext>
              </a:extLst>
            </p:cNvPr>
            <p:cNvSpPr txBox="1"/>
            <p:nvPr/>
          </p:nvSpPr>
          <p:spPr>
            <a:xfrm>
              <a:off x="5245455" y="-44450"/>
              <a:ext cx="1167307" cy="400110"/>
            </a:xfrm>
            <a:prstGeom prst="rect">
              <a:avLst/>
            </a:prstGeom>
            <a:noFill/>
            <a:ln>
              <a:solidFill>
                <a:schemeClr val="tx1"/>
              </a:solidFill>
            </a:ln>
          </p:spPr>
          <p:txBody>
            <a:bodyPr wrap="none" rtlCol="0">
              <a:spAutoFit/>
            </a:bodyPr>
            <a:lstStyle/>
            <a:p>
              <a:r>
                <a:rPr lang="en-US" altLang="ja-JP" sz="2000" dirty="0" err="1"/>
                <a:t>edesfem</a:t>
              </a:r>
              <a:endParaRPr kumimoji="1" lang="ja-JP" altLang="en-US" sz="2000" dirty="0"/>
            </a:p>
          </p:txBody>
        </p:sp>
      </p:grpSp>
    </p:spTree>
    <p:extLst>
      <p:ext uri="{BB962C8B-B14F-4D97-AF65-F5344CB8AC3E}">
        <p14:creationId xmlns:p14="http://schemas.microsoft.com/office/powerpoint/2010/main" val="1314346497"/>
      </p:ext>
    </p:extLst>
  </p:cSld>
  <p:clrMapOvr>
    <a:masterClrMapping/>
  </p:clrMapOvr>
  <mc:AlternateContent xmlns:mc="http://schemas.openxmlformats.org/markup-compatibility/2006">
    <mc:Choice xmlns:p14="http://schemas.microsoft.com/office/powerpoint/2010/main" Requires="p14">
      <p:transition p14:dur="10" advClick="0" advTm="12000">
        <p:random/>
      </p:transition>
    </mc:Choice>
    <mc:Fallback>
      <p:transition advClick="0" advTm="12000">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28D7AD-3C53-414A-B98B-D99948D8EF22}"/>
              </a:ext>
            </a:extLst>
          </p:cNvPr>
          <p:cNvSpPr>
            <a:spLocks noGrp="1"/>
          </p:cNvSpPr>
          <p:nvPr>
            <p:ph type="title"/>
          </p:nvPr>
        </p:nvSpPr>
        <p:spPr/>
        <p:txBody>
          <a:bodyPr/>
          <a:lstStyle/>
          <a:p>
            <a:r>
              <a:rPr lang="ja-JP" altLang="en-US" dirty="0"/>
              <a:t>電着塗装シミュレーションの必要性</a:t>
            </a:r>
            <a:endParaRPr kumimoji="1" lang="ja-JP" altLang="en-US" dirty="0"/>
          </a:p>
        </p:txBody>
      </p:sp>
      <p:sp>
        <p:nvSpPr>
          <p:cNvPr id="3" name="コンテンツ プレースホルダー 2">
            <a:extLst>
              <a:ext uri="{FF2B5EF4-FFF2-40B4-BE49-F238E27FC236}">
                <a16:creationId xmlns:a16="http://schemas.microsoft.com/office/drawing/2014/main" id="{BAB3519B-AFEF-4783-BE7F-6C500ED04B40}"/>
              </a:ext>
            </a:extLst>
          </p:cNvPr>
          <p:cNvSpPr>
            <a:spLocks noGrp="1"/>
          </p:cNvSpPr>
          <p:nvPr>
            <p:ph idx="1"/>
          </p:nvPr>
        </p:nvSpPr>
        <p:spPr/>
        <p:txBody>
          <a:bodyPr/>
          <a:lstStyle/>
          <a:p>
            <a:r>
              <a:rPr lang="ja-JP" altLang="en-US" sz="2400" dirty="0"/>
              <a:t>電着穴は防食にとっては必要不可欠である一方，強度</a:t>
            </a:r>
            <a:r>
              <a:rPr lang="en-US" altLang="ja-JP" sz="2400" dirty="0"/>
              <a:t>/</a:t>
            </a:r>
            <a:r>
              <a:rPr lang="ja-JP" altLang="en-US" sz="2400" dirty="0"/>
              <a:t>剛性にとっては迷惑な存在．</a:t>
            </a:r>
            <a:endParaRPr lang="en-US" altLang="ja-JP" sz="2400" dirty="0"/>
          </a:p>
          <a:p>
            <a:r>
              <a:rPr lang="ja-JP" altLang="en-US" sz="2400" dirty="0"/>
              <a:t>よって，車体設計の現場では次の様な争いが起こり得る．</a:t>
            </a:r>
            <a:endParaRPr lang="en-US" altLang="ja-JP" sz="2400" dirty="0"/>
          </a:p>
          <a:p>
            <a:endParaRPr lang="en-US" altLang="ja-JP" sz="2400" dirty="0"/>
          </a:p>
          <a:p>
            <a:endParaRPr lang="en-US" altLang="ja-JP" sz="2400" dirty="0"/>
          </a:p>
          <a:p>
            <a:endParaRPr lang="en-US" altLang="ja-JP" sz="2400" dirty="0"/>
          </a:p>
          <a:p>
            <a:endParaRPr lang="en-US" altLang="ja-JP" sz="2400" dirty="0"/>
          </a:p>
          <a:p>
            <a:endParaRPr lang="en-US" altLang="ja-JP" sz="2400" dirty="0"/>
          </a:p>
          <a:p>
            <a:endParaRPr lang="en-US" altLang="ja-JP" sz="2400" dirty="0"/>
          </a:p>
          <a:p>
            <a:endParaRPr lang="en-US" altLang="ja-JP" sz="2400" dirty="0"/>
          </a:p>
          <a:p>
            <a:endParaRPr lang="en-US" altLang="ja-JP" sz="2400" dirty="0"/>
          </a:p>
          <a:p>
            <a:pPr marL="0" indent="0">
              <a:buNone/>
            </a:pPr>
            <a:endParaRPr lang="en-US" altLang="ja-JP" sz="3600" dirty="0"/>
          </a:p>
          <a:p>
            <a:r>
              <a:rPr lang="ja-JP" altLang="en-US" sz="2400" b="0" i="0" dirty="0">
                <a:solidFill>
                  <a:srgbClr val="000000"/>
                </a:solidFill>
                <a:effectLst/>
              </a:rPr>
              <a:t>その他，電着条件変更による膜厚変化の事前検討，付きまわり不良の原因究明と短期改善などに対しても，電着塗装シミュレーションは勿論有効です．</a:t>
            </a:r>
            <a:endParaRPr lang="en-US" altLang="ja-JP" sz="2400" dirty="0"/>
          </a:p>
          <a:p>
            <a:pPr marL="0" indent="0">
              <a:buNone/>
            </a:pPr>
            <a:endParaRPr lang="en-US" altLang="ja-JP" sz="2400" dirty="0"/>
          </a:p>
          <a:p>
            <a:pPr marL="0" indent="0">
              <a:buNone/>
            </a:pPr>
            <a:endParaRPr lang="en-US" altLang="ja-JP" sz="2400" dirty="0"/>
          </a:p>
        </p:txBody>
      </p:sp>
      <p:sp>
        <p:nvSpPr>
          <p:cNvPr id="4" name="スライド番号プレースホルダー 3">
            <a:extLst>
              <a:ext uri="{FF2B5EF4-FFF2-40B4-BE49-F238E27FC236}">
                <a16:creationId xmlns:a16="http://schemas.microsoft.com/office/drawing/2014/main" id="{E431F08C-2743-4394-9071-63AF447984C6}"/>
              </a:ext>
            </a:extLst>
          </p:cNvPr>
          <p:cNvSpPr>
            <a:spLocks noGrp="1"/>
          </p:cNvSpPr>
          <p:nvPr>
            <p:ph type="sldNum" sz="quarter" idx="4"/>
          </p:nvPr>
        </p:nvSpPr>
        <p:spPr/>
        <p:txBody>
          <a:bodyPr/>
          <a:lstStyle/>
          <a:p>
            <a:r>
              <a:rPr lang="en-US" altLang="ja-JP"/>
              <a:t>P. </a:t>
            </a:r>
            <a:fld id="{F8FDF831-B0A3-4B44-A20D-7581D5587101}" type="slidenum">
              <a:rPr lang="ja-JP" altLang="en-US" smtClean="0"/>
              <a:pPr/>
              <a:t>5</a:t>
            </a:fld>
            <a:endParaRPr lang="ja-JP" altLang="en-US" dirty="0"/>
          </a:p>
        </p:txBody>
      </p:sp>
      <p:pic>
        <p:nvPicPr>
          <p:cNvPr id="6" name="図 5">
            <a:extLst>
              <a:ext uri="{FF2B5EF4-FFF2-40B4-BE49-F238E27FC236}">
                <a16:creationId xmlns:a16="http://schemas.microsoft.com/office/drawing/2014/main" id="{CBEB6D27-E9A2-43A0-8E6C-53630F400DA2}"/>
              </a:ext>
            </a:extLst>
          </p:cNvPr>
          <p:cNvPicPr>
            <a:picLocks noChangeAspect="1"/>
          </p:cNvPicPr>
          <p:nvPr/>
        </p:nvPicPr>
        <p:blipFill rotWithShape="1">
          <a:blip r:embed="rId2">
            <a:extLst>
              <a:ext uri="{28A0092B-C50C-407E-A947-70E740481C1C}">
                <a14:useLocalDpi xmlns:a14="http://schemas.microsoft.com/office/drawing/2010/main" val="0"/>
              </a:ext>
            </a:extLst>
          </a:blip>
          <a:srcRect l="58274" t="13250" r="6026" b="50000"/>
          <a:stretch/>
        </p:blipFill>
        <p:spPr>
          <a:xfrm>
            <a:off x="6816083" y="1588730"/>
            <a:ext cx="2273145" cy="2340000"/>
          </a:xfrm>
          <a:prstGeom prst="rect">
            <a:avLst/>
          </a:prstGeom>
        </p:spPr>
      </p:pic>
      <p:sp>
        <p:nvSpPr>
          <p:cNvPr id="7" name="テキスト ボックス 6">
            <a:extLst>
              <a:ext uri="{FF2B5EF4-FFF2-40B4-BE49-F238E27FC236}">
                <a16:creationId xmlns:a16="http://schemas.microsoft.com/office/drawing/2014/main" id="{89F9B92D-D8C7-431C-9569-3428156DC77A}"/>
              </a:ext>
            </a:extLst>
          </p:cNvPr>
          <p:cNvSpPr txBox="1"/>
          <p:nvPr/>
        </p:nvSpPr>
        <p:spPr>
          <a:xfrm>
            <a:off x="3161769" y="3933056"/>
            <a:ext cx="1980029" cy="400110"/>
          </a:xfrm>
          <a:prstGeom prst="rect">
            <a:avLst/>
          </a:prstGeom>
          <a:noFill/>
        </p:spPr>
        <p:txBody>
          <a:bodyPr wrap="none" rtlCol="0">
            <a:spAutoFit/>
          </a:bodyPr>
          <a:lstStyle/>
          <a:p>
            <a:pPr algn="ctr"/>
            <a:r>
              <a:rPr lang="ja-JP" altLang="en-US" sz="2000" dirty="0">
                <a:solidFill>
                  <a:srgbClr val="FF0000"/>
                </a:solidFill>
              </a:rPr>
              <a:t>防食</a:t>
            </a:r>
            <a:r>
              <a:rPr lang="ja-JP" altLang="en-US" sz="2000" dirty="0"/>
              <a:t>設計担当者</a:t>
            </a:r>
          </a:p>
        </p:txBody>
      </p:sp>
      <p:sp>
        <p:nvSpPr>
          <p:cNvPr id="8" name="テキスト ボックス 7">
            <a:extLst>
              <a:ext uri="{FF2B5EF4-FFF2-40B4-BE49-F238E27FC236}">
                <a16:creationId xmlns:a16="http://schemas.microsoft.com/office/drawing/2014/main" id="{3E921026-DE4C-4292-906B-8A320252C630}"/>
              </a:ext>
            </a:extLst>
          </p:cNvPr>
          <p:cNvSpPr txBox="1"/>
          <p:nvPr/>
        </p:nvSpPr>
        <p:spPr>
          <a:xfrm>
            <a:off x="6736833" y="3933056"/>
            <a:ext cx="2563523" cy="400110"/>
          </a:xfrm>
          <a:prstGeom prst="rect">
            <a:avLst/>
          </a:prstGeom>
          <a:noFill/>
        </p:spPr>
        <p:txBody>
          <a:bodyPr wrap="none" rtlCol="0">
            <a:spAutoFit/>
          </a:bodyPr>
          <a:lstStyle/>
          <a:p>
            <a:pPr algn="ctr"/>
            <a:r>
              <a:rPr kumimoji="1" lang="ja-JP" altLang="en-US" sz="2000" dirty="0">
                <a:solidFill>
                  <a:srgbClr val="0000CC"/>
                </a:solidFill>
              </a:rPr>
              <a:t>強度</a:t>
            </a:r>
            <a:r>
              <a:rPr kumimoji="1" lang="en-US" altLang="ja-JP" sz="2000" dirty="0">
                <a:solidFill>
                  <a:srgbClr val="0000CC"/>
                </a:solidFill>
              </a:rPr>
              <a:t>/</a:t>
            </a:r>
            <a:r>
              <a:rPr kumimoji="1" lang="ja-JP" altLang="en-US" sz="2000" dirty="0">
                <a:solidFill>
                  <a:srgbClr val="0000CC"/>
                </a:solidFill>
              </a:rPr>
              <a:t>剛性</a:t>
            </a:r>
            <a:r>
              <a:rPr kumimoji="1" lang="ja-JP" altLang="en-US" sz="2000" dirty="0"/>
              <a:t>設計担当者</a:t>
            </a:r>
          </a:p>
        </p:txBody>
      </p:sp>
      <p:sp>
        <p:nvSpPr>
          <p:cNvPr id="10" name="テキスト ボックス 9">
            <a:extLst>
              <a:ext uri="{FF2B5EF4-FFF2-40B4-BE49-F238E27FC236}">
                <a16:creationId xmlns:a16="http://schemas.microsoft.com/office/drawing/2014/main" id="{88DB3F29-E618-4F48-8815-5F7AD9ABDC29}"/>
              </a:ext>
            </a:extLst>
          </p:cNvPr>
          <p:cNvSpPr txBox="1"/>
          <p:nvPr/>
        </p:nvSpPr>
        <p:spPr>
          <a:xfrm>
            <a:off x="6134898" y="2204864"/>
            <a:ext cx="1074332" cy="769441"/>
          </a:xfrm>
          <a:prstGeom prst="rect">
            <a:avLst/>
          </a:prstGeom>
          <a:solidFill>
            <a:schemeClr val="bg1"/>
          </a:solidFill>
        </p:spPr>
        <p:txBody>
          <a:bodyPr wrap="none" rtlCol="0">
            <a:spAutoFit/>
          </a:bodyPr>
          <a:lstStyle/>
          <a:p>
            <a:pPr algn="ctr"/>
            <a:r>
              <a:rPr lang="ja-JP" altLang="en-US" dirty="0">
                <a:solidFill>
                  <a:srgbClr val="0000CC"/>
                </a:solidFill>
              </a:rPr>
              <a:t>電着穴を</a:t>
            </a:r>
            <a:br>
              <a:rPr lang="en-US" altLang="ja-JP" dirty="0">
                <a:solidFill>
                  <a:srgbClr val="0000CC"/>
                </a:solidFill>
              </a:rPr>
            </a:br>
            <a:r>
              <a:rPr lang="ja-JP" altLang="en-US" dirty="0">
                <a:solidFill>
                  <a:srgbClr val="0000CC"/>
                </a:solidFill>
              </a:rPr>
              <a:t>減らせ！</a:t>
            </a:r>
            <a:endParaRPr lang="en-US" altLang="ja-JP" dirty="0">
              <a:solidFill>
                <a:srgbClr val="0000CC"/>
              </a:solidFill>
            </a:endParaRPr>
          </a:p>
          <a:p>
            <a:pPr algn="ctr"/>
            <a:endParaRPr lang="ja-JP" altLang="en-US" sz="800" dirty="0">
              <a:solidFill>
                <a:srgbClr val="0000CC"/>
              </a:solidFill>
            </a:endParaRPr>
          </a:p>
        </p:txBody>
      </p:sp>
      <p:sp>
        <p:nvSpPr>
          <p:cNvPr id="11" name="四角形: 角を丸くする 10">
            <a:extLst>
              <a:ext uri="{FF2B5EF4-FFF2-40B4-BE49-F238E27FC236}">
                <a16:creationId xmlns:a16="http://schemas.microsoft.com/office/drawing/2014/main" id="{B85A4A12-52EF-4756-A490-056CA62059B0}"/>
              </a:ext>
            </a:extLst>
          </p:cNvPr>
          <p:cNvSpPr/>
          <p:nvPr/>
        </p:nvSpPr>
        <p:spPr>
          <a:xfrm>
            <a:off x="2459601" y="4324920"/>
            <a:ext cx="7272283" cy="1300324"/>
          </a:xfrm>
          <a:prstGeom prst="roundRect">
            <a:avLst/>
          </a:prstGeom>
          <a:solidFill>
            <a:schemeClr val="accent2">
              <a:lumMod val="20000"/>
              <a:lumOff val="80000"/>
            </a:schemeClr>
          </a:solidFill>
          <a:ln w="3175">
            <a:solidFill>
              <a:schemeClr val="tx1"/>
            </a:solidFill>
          </a:ln>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2400" b="1" dirty="0">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電着塗装シミュレーション</a:t>
            </a:r>
            <a:r>
              <a:rPr lang="ja-JP" altLang="en-US" sz="2400" dirty="0">
                <a:latin typeface="ＭＳ Ｐゴシック" panose="020B0600070205080204" pitchFamily="50" charset="-128"/>
                <a:ea typeface="ＭＳ Ｐゴシック" panose="020B0600070205080204" pitchFamily="50" charset="-128"/>
              </a:rPr>
              <a:t>を行えば，</a:t>
            </a:r>
            <a:br>
              <a:rPr lang="en-US" altLang="ja-JP" sz="2400" dirty="0">
                <a:latin typeface="ＭＳ Ｐゴシック" panose="020B0600070205080204" pitchFamily="50" charset="-128"/>
                <a:ea typeface="ＭＳ Ｐゴシック" panose="020B0600070205080204" pitchFamily="50" charset="-128"/>
              </a:rPr>
            </a:br>
            <a:r>
              <a:rPr lang="ja-JP" altLang="en-US" sz="2400" dirty="0">
                <a:latin typeface="ＭＳ Ｐゴシック" panose="020B0600070205080204" pitchFamily="50" charset="-128"/>
                <a:ea typeface="ＭＳ Ｐゴシック" panose="020B0600070205080204" pitchFamily="50" charset="-128"/>
              </a:rPr>
              <a:t>この様な争いが後腐れなく解決され，</a:t>
            </a:r>
            <a:br>
              <a:rPr lang="en-US" altLang="ja-JP" sz="2400" dirty="0">
                <a:latin typeface="ＭＳ Ｐゴシック" panose="020B0600070205080204" pitchFamily="50" charset="-128"/>
                <a:ea typeface="ＭＳ Ｐゴシック" panose="020B0600070205080204" pitchFamily="50" charset="-128"/>
              </a:rPr>
            </a:br>
            <a:r>
              <a:rPr lang="ja-JP" altLang="en-US" sz="2400" dirty="0">
                <a:latin typeface="ＭＳ Ｐゴシック" panose="020B0600070205080204" pitchFamily="50" charset="-128"/>
                <a:ea typeface="ＭＳ Ｐゴシック" panose="020B0600070205080204" pitchFamily="50" charset="-128"/>
              </a:rPr>
              <a:t>車体の最適設計に繋がります．</a:t>
            </a:r>
            <a:endParaRPr lang="en-US" altLang="ja-JP" sz="2400" dirty="0">
              <a:latin typeface="ＭＳ Ｐゴシック" panose="020B0600070205080204" pitchFamily="50" charset="-128"/>
              <a:ea typeface="ＭＳ Ｐゴシック" panose="020B0600070205080204" pitchFamily="50" charset="-128"/>
            </a:endParaRPr>
          </a:p>
        </p:txBody>
      </p:sp>
      <p:pic>
        <p:nvPicPr>
          <p:cNvPr id="5" name="図 4">
            <a:extLst>
              <a:ext uri="{FF2B5EF4-FFF2-40B4-BE49-F238E27FC236}">
                <a16:creationId xmlns:a16="http://schemas.microsoft.com/office/drawing/2014/main" id="{45B25735-C0F4-51A3-00E2-78680FCFD62C}"/>
              </a:ext>
            </a:extLst>
          </p:cNvPr>
          <p:cNvPicPr>
            <a:picLocks noChangeAspect="1"/>
          </p:cNvPicPr>
          <p:nvPr/>
        </p:nvPicPr>
        <p:blipFill rotWithShape="1">
          <a:blip r:embed="rId2">
            <a:extLst>
              <a:ext uri="{28A0092B-C50C-407E-A947-70E740481C1C}">
                <a14:useLocalDpi xmlns:a14="http://schemas.microsoft.com/office/drawing/2010/main" val="0"/>
              </a:ext>
            </a:extLst>
          </a:blip>
          <a:srcRect l="58274" t="13250" r="6026" b="50000"/>
          <a:stretch/>
        </p:blipFill>
        <p:spPr>
          <a:xfrm flipH="1">
            <a:off x="2927651" y="1588730"/>
            <a:ext cx="2273145" cy="2340000"/>
          </a:xfrm>
          <a:prstGeom prst="rect">
            <a:avLst/>
          </a:prstGeom>
        </p:spPr>
      </p:pic>
      <p:sp>
        <p:nvSpPr>
          <p:cNvPr id="9" name="テキスト ボックス 8">
            <a:extLst>
              <a:ext uri="{FF2B5EF4-FFF2-40B4-BE49-F238E27FC236}">
                <a16:creationId xmlns:a16="http://schemas.microsoft.com/office/drawing/2014/main" id="{EDB5D710-94FE-4F35-8ADA-579538675DD4}"/>
              </a:ext>
            </a:extLst>
          </p:cNvPr>
          <p:cNvSpPr txBox="1"/>
          <p:nvPr/>
        </p:nvSpPr>
        <p:spPr>
          <a:xfrm>
            <a:off x="4979876" y="2204864"/>
            <a:ext cx="1107996" cy="784830"/>
          </a:xfrm>
          <a:prstGeom prst="rect">
            <a:avLst/>
          </a:prstGeom>
          <a:solidFill>
            <a:schemeClr val="bg1"/>
          </a:solidFill>
        </p:spPr>
        <p:txBody>
          <a:bodyPr wrap="none" rtlCol="0">
            <a:spAutoFit/>
          </a:bodyPr>
          <a:lstStyle/>
          <a:p>
            <a:pPr algn="ctr"/>
            <a:r>
              <a:rPr lang="ja-JP" altLang="en-US" dirty="0">
                <a:solidFill>
                  <a:srgbClr val="FF0000"/>
                </a:solidFill>
              </a:rPr>
              <a:t>電着穴を</a:t>
            </a:r>
            <a:br>
              <a:rPr lang="en-US" altLang="ja-JP" dirty="0">
                <a:solidFill>
                  <a:srgbClr val="FF0000"/>
                </a:solidFill>
              </a:rPr>
            </a:br>
            <a:r>
              <a:rPr lang="ja-JP" altLang="en-US" dirty="0">
                <a:solidFill>
                  <a:srgbClr val="FF0000"/>
                </a:solidFill>
              </a:rPr>
              <a:t>増やせ！</a:t>
            </a:r>
            <a:endParaRPr lang="en-US" altLang="ja-JP" dirty="0">
              <a:solidFill>
                <a:srgbClr val="FF0000"/>
              </a:solidFill>
            </a:endParaRPr>
          </a:p>
          <a:p>
            <a:pPr algn="ctr"/>
            <a:endParaRPr kumimoji="1" lang="ja-JP" altLang="en-US" sz="800" dirty="0">
              <a:solidFill>
                <a:srgbClr val="FF0000"/>
              </a:solidFill>
            </a:endParaRPr>
          </a:p>
        </p:txBody>
      </p:sp>
    </p:spTree>
    <p:extLst>
      <p:ext uri="{BB962C8B-B14F-4D97-AF65-F5344CB8AC3E}">
        <p14:creationId xmlns:p14="http://schemas.microsoft.com/office/powerpoint/2010/main" val="1551262702"/>
      </p:ext>
    </p:extLst>
  </p:cSld>
  <p:clrMapOvr>
    <a:masterClrMapping/>
  </p:clrMapOvr>
  <mc:AlternateContent xmlns:mc="http://schemas.openxmlformats.org/markup-compatibility/2006">
    <mc:Choice xmlns:p14="http://schemas.microsoft.com/office/powerpoint/2010/main" Requires="p14">
      <p:transition p14:dur="10" advClick="0" advTm="12000">
        <p:random/>
      </p:transition>
    </mc:Choice>
    <mc:Fallback>
      <p:transition advClick="0" advTm="12000">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rotWithShape="1">
          <a:blip r:embed="rId3" cstate="print">
            <a:extLst>
              <a:ext uri="{28A0092B-C50C-407E-A947-70E740481C1C}">
                <a14:useLocalDpi xmlns:a14="http://schemas.microsoft.com/office/drawing/2010/main" val="0"/>
              </a:ext>
            </a:extLst>
          </a:blip>
          <a:srcRect l="1466" t="29205" r="1700" b="34047"/>
          <a:stretch/>
        </p:blipFill>
        <p:spPr>
          <a:xfrm>
            <a:off x="1981366" y="4360125"/>
            <a:ext cx="8424698" cy="2007222"/>
          </a:xfrm>
          <a:prstGeom prst="rect">
            <a:avLst/>
          </a:prstGeom>
        </p:spPr>
      </p:pic>
      <p:cxnSp>
        <p:nvCxnSpPr>
          <p:cNvPr id="41" name="直線コネクタ 40"/>
          <p:cNvCxnSpPr/>
          <p:nvPr/>
        </p:nvCxnSpPr>
        <p:spPr>
          <a:xfrm>
            <a:off x="10383762" y="5871488"/>
            <a:ext cx="0" cy="4216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タイトル 4"/>
          <p:cNvSpPr>
            <a:spLocks noGrp="1"/>
          </p:cNvSpPr>
          <p:nvPr>
            <p:ph type="title"/>
          </p:nvPr>
        </p:nvSpPr>
        <p:spPr/>
        <p:txBody>
          <a:bodyPr>
            <a:normAutofit/>
          </a:bodyPr>
          <a:lstStyle/>
          <a:p>
            <a:r>
              <a:rPr lang="ja-JP" altLang="en-US" dirty="0"/>
              <a:t>電着塗装シミュレーションとは？</a:t>
            </a:r>
            <a:endParaRPr kumimoji="1" lang="ja-JP" altLang="en-US" dirty="0"/>
          </a:p>
        </p:txBody>
      </p:sp>
      <p:sp>
        <p:nvSpPr>
          <p:cNvPr id="6" name="コンテンツ プレースホルダー 5"/>
          <p:cNvSpPr>
            <a:spLocks noGrp="1"/>
          </p:cNvSpPr>
          <p:nvPr>
            <p:ph idx="1"/>
          </p:nvPr>
        </p:nvSpPr>
        <p:spPr/>
        <p:txBody>
          <a:bodyPr/>
          <a:lstStyle/>
          <a:p>
            <a:pPr marL="0" indent="0">
              <a:buNone/>
            </a:pPr>
            <a:r>
              <a:rPr kumimoji="1" lang="ja-JP" altLang="en-US" b="1" i="1" u="sng" dirty="0">
                <a:effectLst>
                  <a:outerShdw blurRad="38100" dist="38100" dir="2700000" algn="tl">
                    <a:srgbClr val="000000">
                      <a:alpha val="43137"/>
                    </a:srgbClr>
                  </a:outerShdw>
                </a:effectLst>
              </a:rPr>
              <a:t>実ライン</a:t>
            </a:r>
            <a:endParaRPr kumimoji="1" lang="en-US" altLang="ja-JP" b="1" i="1" u="sng" dirty="0">
              <a:effectLst>
                <a:outerShdw blurRad="38100" dist="38100" dir="2700000" algn="tl">
                  <a:srgbClr val="000000">
                    <a:alpha val="43137"/>
                  </a:srgbClr>
                </a:outerShdw>
              </a:effectLst>
            </a:endParaRPr>
          </a:p>
          <a:p>
            <a:pPr marL="0" indent="0">
              <a:buNone/>
            </a:pPr>
            <a:endParaRPr lang="en-US" altLang="ja-JP" b="1" u="sng" dirty="0">
              <a:effectLst>
                <a:outerShdw blurRad="38100" dist="38100" dir="2700000" algn="tl">
                  <a:srgbClr val="000000">
                    <a:alpha val="43137"/>
                  </a:srgbClr>
                </a:outerShdw>
              </a:effectLst>
            </a:endParaRPr>
          </a:p>
          <a:p>
            <a:pPr marL="0" indent="0">
              <a:buNone/>
            </a:pPr>
            <a:endParaRPr kumimoji="1" lang="en-US" altLang="ja-JP" b="1" u="sng" dirty="0">
              <a:effectLst>
                <a:outerShdw blurRad="38100" dist="38100" dir="2700000" algn="tl">
                  <a:srgbClr val="000000">
                    <a:alpha val="43137"/>
                  </a:srgbClr>
                </a:outerShdw>
              </a:effectLst>
            </a:endParaRPr>
          </a:p>
          <a:p>
            <a:pPr marL="0" indent="0">
              <a:buNone/>
            </a:pPr>
            <a:endParaRPr lang="en-US" altLang="ja-JP" b="1" u="sng" dirty="0">
              <a:effectLst>
                <a:outerShdw blurRad="38100" dist="38100" dir="2700000" algn="tl">
                  <a:srgbClr val="000000">
                    <a:alpha val="43137"/>
                  </a:srgbClr>
                </a:outerShdw>
              </a:effectLst>
            </a:endParaRPr>
          </a:p>
          <a:p>
            <a:pPr marL="0" indent="0">
              <a:buNone/>
            </a:pPr>
            <a:endParaRPr kumimoji="1" lang="en-US" altLang="ja-JP" b="1" u="sng" dirty="0">
              <a:effectLst>
                <a:outerShdw blurRad="38100" dist="38100" dir="2700000" algn="tl">
                  <a:srgbClr val="000000">
                    <a:alpha val="43137"/>
                  </a:srgbClr>
                </a:outerShdw>
              </a:effectLst>
            </a:endParaRPr>
          </a:p>
          <a:p>
            <a:pPr marL="0" indent="0">
              <a:buNone/>
            </a:pPr>
            <a:endParaRPr lang="en-US" altLang="ja-JP" sz="3600" b="1" u="sng" dirty="0">
              <a:effectLst>
                <a:outerShdw blurRad="38100" dist="38100" dir="2700000" algn="tl">
                  <a:srgbClr val="000000">
                    <a:alpha val="43137"/>
                  </a:srgbClr>
                </a:outerShdw>
              </a:effectLst>
            </a:endParaRPr>
          </a:p>
          <a:p>
            <a:pPr marL="0" indent="0">
              <a:buNone/>
            </a:pPr>
            <a:r>
              <a:rPr lang="ja-JP" altLang="en-US" b="1" i="1" u="sng" dirty="0">
                <a:effectLst>
                  <a:outerShdw blurRad="38100" dist="38100" dir="2700000" algn="tl">
                    <a:srgbClr val="000000">
                      <a:alpha val="43137"/>
                    </a:srgbClr>
                  </a:outerShdw>
                </a:effectLst>
              </a:rPr>
              <a:t>シミュレーション</a:t>
            </a:r>
            <a:endParaRPr kumimoji="1" lang="ja-JP" altLang="en-US" b="1" i="1" u="sng" dirty="0">
              <a:effectLst>
                <a:outerShdw blurRad="38100" dist="38100" dir="2700000" algn="tl">
                  <a:srgbClr val="000000">
                    <a:alpha val="43137"/>
                  </a:srgbClr>
                </a:outerShdw>
              </a:effectLst>
            </a:endParaRPr>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6</a:t>
            </a:fld>
            <a:endParaRPr lang="ja-JP" altLang="en-US" dirty="0"/>
          </a:p>
        </p:txBody>
      </p:sp>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63552" y="1057815"/>
            <a:ext cx="4097298" cy="2731532"/>
          </a:xfrm>
          <a:prstGeom prst="rect">
            <a:avLst/>
          </a:prstGeom>
        </p:spPr>
      </p:pic>
      <p:cxnSp>
        <p:nvCxnSpPr>
          <p:cNvPr id="10" name="直線矢印コネクタ 9"/>
          <p:cNvCxnSpPr>
            <a:cxnSpLocks/>
            <a:stCxn id="3" idx="2"/>
          </p:cNvCxnSpPr>
          <p:nvPr/>
        </p:nvCxnSpPr>
        <p:spPr>
          <a:xfrm flipH="1">
            <a:off x="6296119" y="4504109"/>
            <a:ext cx="460543" cy="691101"/>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a:cxnSpLocks/>
          </p:cNvCxnSpPr>
          <p:nvPr/>
        </p:nvCxnSpPr>
        <p:spPr>
          <a:xfrm flipH="1" flipV="1">
            <a:off x="5478327" y="2818842"/>
            <a:ext cx="1150683" cy="1240704"/>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6053668" y="4103994"/>
            <a:ext cx="1405987" cy="400110"/>
          </a:xfrm>
          <a:prstGeom prst="rect">
            <a:avLst/>
          </a:prstGeom>
          <a:noFill/>
        </p:spPr>
        <p:txBody>
          <a:bodyPr wrap="square" rtlCol="0">
            <a:spAutoFit/>
          </a:bodyPr>
          <a:lstStyle/>
          <a:p>
            <a:pPr algn="ctr"/>
            <a:r>
              <a:rPr lang="ja-JP" altLang="en-US" sz="2000" dirty="0"/>
              <a:t>電極</a:t>
            </a:r>
          </a:p>
        </p:txBody>
      </p:sp>
      <p:sp>
        <p:nvSpPr>
          <p:cNvPr id="15" name="テキスト ボックス 14"/>
          <p:cNvSpPr txBox="1"/>
          <p:nvPr/>
        </p:nvSpPr>
        <p:spPr>
          <a:xfrm>
            <a:off x="4151784" y="4109010"/>
            <a:ext cx="963028" cy="400110"/>
          </a:xfrm>
          <a:prstGeom prst="rect">
            <a:avLst/>
          </a:prstGeom>
          <a:noFill/>
        </p:spPr>
        <p:txBody>
          <a:bodyPr wrap="square" rtlCol="0">
            <a:spAutoFit/>
          </a:bodyPr>
          <a:lstStyle/>
          <a:p>
            <a:pPr algn="ctr"/>
            <a:r>
              <a:rPr lang="ja-JP" altLang="en-US" sz="2000" dirty="0"/>
              <a:t>電着槽</a:t>
            </a:r>
          </a:p>
        </p:txBody>
      </p:sp>
      <p:cxnSp>
        <p:nvCxnSpPr>
          <p:cNvPr id="16" name="直線矢印コネクタ 15"/>
          <p:cNvCxnSpPr>
            <a:cxnSpLocks/>
          </p:cNvCxnSpPr>
          <p:nvPr/>
        </p:nvCxnSpPr>
        <p:spPr>
          <a:xfrm flipH="1" flipV="1">
            <a:off x="3995565" y="3110638"/>
            <a:ext cx="594070" cy="98608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a:cxnSpLocks/>
          </p:cNvCxnSpPr>
          <p:nvPr/>
        </p:nvCxnSpPr>
        <p:spPr>
          <a:xfrm flipH="1">
            <a:off x="3012532" y="4490994"/>
            <a:ext cx="1405987" cy="645560"/>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5097375" y="4010431"/>
            <a:ext cx="1336744" cy="707886"/>
          </a:xfrm>
          <a:prstGeom prst="rect">
            <a:avLst/>
          </a:prstGeom>
          <a:noFill/>
        </p:spPr>
        <p:txBody>
          <a:bodyPr wrap="square" rtlCol="0">
            <a:spAutoFit/>
          </a:bodyPr>
          <a:lstStyle/>
          <a:p>
            <a:pPr algn="ctr"/>
            <a:r>
              <a:rPr lang="ja-JP" altLang="en-US" sz="2000" dirty="0"/>
              <a:t>移動する車体</a:t>
            </a:r>
          </a:p>
        </p:txBody>
      </p:sp>
      <p:cxnSp>
        <p:nvCxnSpPr>
          <p:cNvPr id="27" name="直線矢印コネクタ 26"/>
          <p:cNvCxnSpPr>
            <a:cxnSpLocks/>
          </p:cNvCxnSpPr>
          <p:nvPr/>
        </p:nvCxnSpPr>
        <p:spPr>
          <a:xfrm flipH="1" flipV="1">
            <a:off x="4661021" y="2636912"/>
            <a:ext cx="901976" cy="1435036"/>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a:cxnSpLocks/>
          </p:cNvCxnSpPr>
          <p:nvPr/>
        </p:nvCxnSpPr>
        <p:spPr>
          <a:xfrm flipH="1">
            <a:off x="4716283" y="4642725"/>
            <a:ext cx="846714" cy="285942"/>
          </a:xfrm>
          <a:prstGeom prst="straightConnector1">
            <a:avLst/>
          </a:prstGeom>
          <a:ln w="3810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 name="テキスト ボックス 61"/>
          <p:cNvSpPr txBox="1"/>
          <p:nvPr/>
        </p:nvSpPr>
        <p:spPr>
          <a:xfrm>
            <a:off x="2089284" y="5800190"/>
            <a:ext cx="3322645" cy="430887"/>
          </a:xfrm>
          <a:prstGeom prst="rect">
            <a:avLst/>
          </a:prstGeom>
          <a:noFill/>
        </p:spPr>
        <p:txBody>
          <a:bodyPr wrap="square" rtlCol="0">
            <a:spAutoFit/>
          </a:bodyPr>
          <a:lstStyle/>
          <a:p>
            <a:r>
              <a:rPr lang="ja-JP" altLang="en-US" sz="2200" dirty="0"/>
              <a:t>全長 約</a:t>
            </a:r>
            <a:r>
              <a:rPr lang="en-US" altLang="ja-JP" sz="2200" dirty="0"/>
              <a:t>30 m</a:t>
            </a:r>
            <a:endParaRPr lang="ja-JP" altLang="en-US" sz="2200" dirty="0"/>
          </a:p>
        </p:txBody>
      </p:sp>
      <p:cxnSp>
        <p:nvCxnSpPr>
          <p:cNvPr id="28" name="直線コネクタ 27"/>
          <p:cNvCxnSpPr/>
          <p:nvPr/>
        </p:nvCxnSpPr>
        <p:spPr>
          <a:xfrm>
            <a:off x="1981366" y="5871488"/>
            <a:ext cx="0" cy="4216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a:cxnSpLocks/>
          </p:cNvCxnSpPr>
          <p:nvPr/>
        </p:nvCxnSpPr>
        <p:spPr>
          <a:xfrm flipH="1">
            <a:off x="1981368" y="6192144"/>
            <a:ext cx="598684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p:cNvCxnSpPr/>
          <p:nvPr/>
        </p:nvCxnSpPr>
        <p:spPr>
          <a:xfrm>
            <a:off x="9664390" y="6192144"/>
            <a:ext cx="74167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角丸四角形 22"/>
          <p:cNvSpPr/>
          <p:nvPr/>
        </p:nvSpPr>
        <p:spPr>
          <a:xfrm>
            <a:off x="7320136" y="2686049"/>
            <a:ext cx="4676601" cy="1660112"/>
          </a:xfrm>
          <a:prstGeom prst="roundRect">
            <a:avLst>
              <a:gd name="adj" fmla="val 16424"/>
            </a:avLst>
          </a:pr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marL="457200" indent="-457200">
              <a:buFont typeface="+mj-lt"/>
              <a:buAutoNum type="arabicPeriod"/>
            </a:pPr>
            <a:r>
              <a:rPr lang="ja-JP" altLang="en-US" sz="24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電着槽</a:t>
            </a:r>
            <a:endParaRPr lang="en-US" altLang="ja-JP" sz="24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457200" indent="-457200">
              <a:buClr>
                <a:schemeClr val="tx1"/>
              </a:buClr>
              <a:buFont typeface="+mj-lt"/>
              <a:buAutoNum type="arabicPeriod"/>
            </a:pPr>
            <a:r>
              <a:rPr lang="ja-JP" altLang="en-US" sz="24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移動する車体</a:t>
            </a:r>
            <a:endParaRPr lang="en-US" altLang="ja-JP" sz="24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endParaRPr>
          </a:p>
          <a:p>
            <a:pPr marL="457200" indent="-457200">
              <a:buClr>
                <a:schemeClr val="tx1"/>
              </a:buClr>
              <a:buFont typeface="+mj-lt"/>
              <a:buAutoNum type="arabicPeriod"/>
            </a:pPr>
            <a:r>
              <a:rPr lang="ja-JP" altLang="en-US" sz="24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rPr>
              <a:t>電極</a:t>
            </a:r>
            <a:endParaRPr lang="en-US" altLang="ja-JP" sz="2400" dirty="0">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endParaRPr>
          </a:p>
          <a:p>
            <a:r>
              <a:rPr lang="ja-JP" altLang="en-US" sz="2400" dirty="0">
                <a:latin typeface="ＭＳ Ｐゴシック" panose="020B0600070205080204" pitchFamily="50" charset="-128"/>
                <a:ea typeface="ＭＳ Ｐゴシック" panose="020B0600070205080204" pitchFamily="50" charset="-128"/>
                <a:cs typeface="Arial" panose="020B0604020202020204" pitchFamily="34" charset="0"/>
              </a:rPr>
              <a:t>をコンピュータ内に再現する方法．</a:t>
            </a:r>
          </a:p>
        </p:txBody>
      </p:sp>
    </p:spTree>
    <p:extLst>
      <p:ext uri="{BB962C8B-B14F-4D97-AF65-F5344CB8AC3E}">
        <p14:creationId xmlns:p14="http://schemas.microsoft.com/office/powerpoint/2010/main" val="3468599945"/>
      </p:ext>
    </p:extLst>
  </p:cSld>
  <p:clrMapOvr>
    <a:masterClrMapping/>
  </p:clrMapOvr>
  <mc:AlternateContent xmlns:mc="http://schemas.openxmlformats.org/markup-compatibility/2006">
    <mc:Choice xmlns:p14="http://schemas.microsoft.com/office/powerpoint/2010/main" Requires="p14">
      <p:transition p14:dur="10" advClick="0" advTm="12000">
        <p:random/>
      </p:transition>
    </mc:Choice>
    <mc:Fallback>
      <p:transition advClick="0" advTm="12000">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電着塗装シミュレーションとは？</a:t>
            </a: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p:txBody>
              <a:bodyPr anchor="b"/>
              <a:lstStyle/>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2400" dirty="0"/>
              </a:p>
              <a:p>
                <a:pPr marL="0" indent="0">
                  <a:buNone/>
                </a:pPr>
                <a:endParaRPr lang="en-US" altLang="ja-JP" sz="1000" dirty="0"/>
              </a:p>
              <a:p>
                <a:r>
                  <a:rPr lang="ja-JP" altLang="en-US" sz="2400" dirty="0"/>
                  <a:t>支配方程式：</a:t>
                </a:r>
                <a:br>
                  <a:rPr lang="en-US" altLang="ja-JP" sz="2400" dirty="0"/>
                </a:br>
                <a:r>
                  <a:rPr lang="ja-JP" altLang="en-US" sz="2400" dirty="0"/>
                  <a:t>塗料領域における静電場のラプラス方程式</a:t>
                </a:r>
                <a:r>
                  <a:rPr lang="en-US" altLang="ja-JP" sz="2400" dirty="0"/>
                  <a:t> (</a:t>
                </a:r>
                <a14:m>
                  <m:oMath xmlns:m="http://schemas.openxmlformats.org/officeDocument/2006/math">
                    <m:sSup>
                      <m:sSupPr>
                        <m:ctrlPr>
                          <a:rPr lang="en-US" altLang="ja-JP" sz="2400" b="1" i="1">
                            <a:solidFill>
                              <a:srgbClr val="FF0000"/>
                            </a:solidFill>
                            <a:latin typeface="Cambria Math" panose="02040503050406030204" pitchFamily="18" charset="0"/>
                          </a:rPr>
                        </m:ctrlPr>
                      </m:sSupPr>
                      <m:e>
                        <m:r>
                          <a:rPr lang="en-US" altLang="ja-JP" sz="2400" b="1" i="1">
                            <a:solidFill>
                              <a:srgbClr val="FF0000"/>
                            </a:solidFill>
                            <a:latin typeface="Cambria Math" panose="02040503050406030204" pitchFamily="18" charset="0"/>
                          </a:rPr>
                          <m:t>𝜵</m:t>
                        </m:r>
                      </m:e>
                      <m:sup>
                        <m:r>
                          <a:rPr lang="en-US" altLang="ja-JP" sz="2400" b="1" i="1">
                            <a:solidFill>
                              <a:srgbClr val="FF0000"/>
                            </a:solidFill>
                            <a:latin typeface="Cambria Math" panose="02040503050406030204" pitchFamily="18" charset="0"/>
                          </a:rPr>
                          <m:t>𝟐</m:t>
                        </m:r>
                      </m:sup>
                    </m:sSup>
                    <m:r>
                      <a:rPr lang="en-US" altLang="ja-JP" sz="2400" b="1" i="1">
                        <a:solidFill>
                          <a:srgbClr val="FF0000"/>
                        </a:solidFill>
                        <a:latin typeface="Cambria Math" panose="02040503050406030204" pitchFamily="18" charset="0"/>
                      </a:rPr>
                      <m:t>𝝓</m:t>
                    </m:r>
                    <m:r>
                      <a:rPr lang="en-US" altLang="ja-JP" sz="2400" b="1" i="1">
                        <a:solidFill>
                          <a:srgbClr val="FF0000"/>
                        </a:solidFill>
                        <a:latin typeface="Cambria Math" panose="02040503050406030204" pitchFamily="18" charset="0"/>
                      </a:rPr>
                      <m:t>=</m:t>
                    </m:r>
                    <m:r>
                      <a:rPr lang="en-US" altLang="ja-JP" sz="2400" b="1" i="1">
                        <a:solidFill>
                          <a:srgbClr val="FF0000"/>
                        </a:solidFill>
                        <a:latin typeface="Cambria Math" panose="02040503050406030204" pitchFamily="18" charset="0"/>
                      </a:rPr>
                      <m:t>𝟎</m:t>
                    </m:r>
                  </m:oMath>
                </a14:m>
                <a:r>
                  <a:rPr lang="en-US" altLang="ja-JP" sz="2400" dirty="0"/>
                  <a:t>) </a:t>
                </a:r>
                <a:r>
                  <a:rPr lang="ja-JP" altLang="en-US" sz="2400" dirty="0"/>
                  <a:t>．</a:t>
                </a:r>
                <a:endParaRPr lang="en-US" altLang="ja-JP" sz="2400" dirty="0"/>
              </a:p>
              <a:p>
                <a:r>
                  <a:rPr lang="ja-JP" altLang="en-US" sz="2400" dirty="0"/>
                  <a:t>境界条件：</a:t>
                </a:r>
                <a:endParaRPr lang="en-US" altLang="ja-JP" sz="2400" dirty="0"/>
              </a:p>
              <a:p>
                <a:pPr marL="857250" lvl="1" indent="-457200">
                  <a:buFont typeface="+mj-lt"/>
                  <a:buAutoNum type="arabicPeriod"/>
                </a:pPr>
                <a:r>
                  <a:rPr lang="ja-JP" altLang="en-US" sz="2000" dirty="0"/>
                  <a:t>壁</a:t>
                </a:r>
                <a:r>
                  <a:rPr lang="en-US" altLang="ja-JP" sz="2000" dirty="0"/>
                  <a:t>(</a:t>
                </a:r>
                <a:r>
                  <a:rPr lang="ja-JP" altLang="en-US" sz="2000" dirty="0"/>
                  <a:t>絶縁</a:t>
                </a:r>
                <a:r>
                  <a:rPr lang="en-US" altLang="ja-JP" sz="2000" dirty="0"/>
                  <a:t>)</a:t>
                </a:r>
                <a:r>
                  <a:rPr lang="ja-JP" altLang="en-US" sz="2000" dirty="0"/>
                  <a:t>境界，</a:t>
                </a:r>
                <a:endParaRPr lang="en-US" altLang="ja-JP" sz="2000" dirty="0"/>
              </a:p>
              <a:p>
                <a:pPr marL="857250" lvl="1" indent="-457200">
                  <a:buFont typeface="+mj-lt"/>
                  <a:buAutoNum type="arabicPeriod"/>
                </a:pPr>
                <a:r>
                  <a:rPr lang="ja-JP" altLang="en-US" sz="2000" dirty="0"/>
                  <a:t>アノード</a:t>
                </a:r>
                <a:r>
                  <a:rPr lang="en-US" altLang="ja-JP" sz="2000" dirty="0"/>
                  <a:t>(</a:t>
                </a:r>
                <a:r>
                  <a:rPr lang="ja-JP" altLang="en-US" sz="2000" dirty="0"/>
                  <a:t>電極表面</a:t>
                </a:r>
                <a:r>
                  <a:rPr lang="en-US" altLang="ja-JP" sz="2000" dirty="0"/>
                  <a:t>)</a:t>
                </a:r>
                <a:r>
                  <a:rPr lang="ja-JP" altLang="en-US" sz="2000" dirty="0"/>
                  <a:t>境界，</a:t>
                </a:r>
                <a:endParaRPr lang="en-US" altLang="ja-JP" sz="2000" dirty="0"/>
              </a:p>
              <a:p>
                <a:pPr marL="857250" lvl="1" indent="-457200">
                  <a:buFont typeface="+mj-lt"/>
                  <a:buAutoNum type="arabicPeriod"/>
                </a:pPr>
                <a:r>
                  <a:rPr lang="ja-JP" altLang="en-US" sz="2000" dirty="0">
                    <a:solidFill>
                      <a:srgbClr val="0000CC"/>
                    </a:solidFill>
                  </a:rPr>
                  <a:t>カソード</a:t>
                </a:r>
                <a:r>
                  <a:rPr lang="en-US" altLang="ja-JP" sz="2000" dirty="0">
                    <a:solidFill>
                      <a:srgbClr val="0000CC"/>
                    </a:solidFill>
                  </a:rPr>
                  <a:t>(</a:t>
                </a:r>
                <a:r>
                  <a:rPr lang="ja-JP" altLang="en-US" sz="2000" dirty="0">
                    <a:solidFill>
                      <a:srgbClr val="0000CC"/>
                    </a:solidFill>
                  </a:rPr>
                  <a:t>車体表面</a:t>
                </a:r>
                <a:r>
                  <a:rPr lang="en-US" altLang="ja-JP" sz="2000" dirty="0">
                    <a:solidFill>
                      <a:srgbClr val="0000CC"/>
                    </a:solidFill>
                  </a:rPr>
                  <a:t>)</a:t>
                </a:r>
                <a:r>
                  <a:rPr lang="ja-JP" altLang="en-US" sz="2000" dirty="0">
                    <a:solidFill>
                      <a:srgbClr val="0000CC"/>
                    </a:solidFill>
                  </a:rPr>
                  <a:t>境界：</a:t>
                </a:r>
                <a:br>
                  <a:rPr lang="en-US" altLang="ja-JP" sz="2000" dirty="0">
                    <a:solidFill>
                      <a:srgbClr val="0000CC"/>
                    </a:solidFill>
                  </a:rPr>
                </a:br>
                <a:r>
                  <a:rPr lang="ja-JP" altLang="en-US" sz="2000" dirty="0">
                    <a:solidFill>
                      <a:srgbClr val="0000CC"/>
                    </a:solidFill>
                  </a:rPr>
                  <a:t>塗膜抵抗</a:t>
                </a:r>
                <a:r>
                  <a:rPr lang="en-US" altLang="ja-JP" sz="2000" dirty="0">
                    <a:solidFill>
                      <a:srgbClr val="0000CC"/>
                    </a:solidFill>
                  </a:rPr>
                  <a:t>/</a:t>
                </a:r>
                <a:r>
                  <a:rPr lang="ja-JP" altLang="en-US" sz="2000" dirty="0">
                    <a:solidFill>
                      <a:srgbClr val="0000CC"/>
                    </a:solidFill>
                  </a:rPr>
                  <a:t>成長の構成則モデル </a:t>
                </a:r>
                <a:r>
                  <a:rPr lang="ja-JP" altLang="en-US" sz="2000" dirty="0"/>
                  <a:t>← ラボ実験で同定</a:t>
                </a:r>
                <a:endParaRPr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blipFill>
                <a:blip r:embed="rId5"/>
                <a:stretch>
                  <a:fillRect l="-1534" b="-2746"/>
                </a:stretch>
              </a:blipFill>
            </p:spPr>
            <p:txBody>
              <a:bodyPr/>
              <a:lstStyle/>
              <a:p>
                <a:r>
                  <a:rPr lang="ja-JP" altLang="en-US">
                    <a:noFill/>
                  </a:rPr>
                  <a:t> </a:t>
                </a:r>
              </a:p>
            </p:txBody>
          </p:sp>
        </mc:Fallback>
      </mc:AlternateContent>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7</a:t>
            </a:fld>
            <a:endParaRPr lang="ja-JP" altLang="en-US" dirty="0"/>
          </a:p>
        </p:txBody>
      </p:sp>
      <p:pic>
        <p:nvPicPr>
          <p:cNvPr id="21" name="libx264">
            <a:hlinkClick r:id="" action="ppaction://media"/>
            <a:extLst>
              <a:ext uri="{FF2B5EF4-FFF2-40B4-BE49-F238E27FC236}">
                <a16:creationId xmlns:a16="http://schemas.microsoft.com/office/drawing/2014/main" id="{F77928EE-F319-4B7C-A533-08E15A0F16C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18444" y="584689"/>
            <a:ext cx="9144000" cy="3230737"/>
          </a:xfrm>
          <a:prstGeom prst="rect">
            <a:avLst/>
          </a:prstGeom>
        </p:spPr>
      </p:pic>
      <p:sp>
        <p:nvSpPr>
          <p:cNvPr id="5" name="テキスト ボックス 4">
            <a:extLst>
              <a:ext uri="{FF2B5EF4-FFF2-40B4-BE49-F238E27FC236}">
                <a16:creationId xmlns:a16="http://schemas.microsoft.com/office/drawing/2014/main" id="{D87AAAE7-4D29-4633-A6EC-096004EEC761}"/>
              </a:ext>
            </a:extLst>
          </p:cNvPr>
          <p:cNvSpPr txBox="1"/>
          <p:nvPr/>
        </p:nvSpPr>
        <p:spPr>
          <a:xfrm>
            <a:off x="6960096" y="4581128"/>
            <a:ext cx="4719562" cy="1877437"/>
          </a:xfrm>
          <a:prstGeom prst="rect">
            <a:avLst/>
          </a:prstGeom>
          <a:noFill/>
        </p:spPr>
        <p:txBody>
          <a:bodyPr wrap="none" rtlCol="0">
            <a:spAutoFit/>
          </a:bodyPr>
          <a:lstStyle/>
          <a:p>
            <a:pPr marL="342900" indent="-342900" eaLnBrk="0" hangingPunct="0">
              <a:spcBef>
                <a:spcPct val="20000"/>
              </a:spcBef>
              <a:buClr>
                <a:srgbClr val="000000"/>
              </a:buClr>
              <a:buFont typeface="Wingdings" pitchFamily="2" charset="2"/>
              <a:buChar char="n"/>
            </a:pPr>
            <a:r>
              <a:rPr lang="ja-JP" altLang="en-US" sz="2400" kern="0" dirty="0">
                <a:solidFill>
                  <a:srgbClr val="000000"/>
                </a:solidFill>
                <a:latin typeface="+mn-lt"/>
                <a:ea typeface="Arial Unicode MS" pitchFamily="50" charset="-128"/>
                <a:cs typeface="Arial" pitchFamily="34" charset="0"/>
              </a:rPr>
              <a:t>結果出力：</a:t>
            </a:r>
            <a:endParaRPr lang="en-US" altLang="ja-JP" sz="2400" kern="0" dirty="0">
              <a:solidFill>
                <a:srgbClr val="000000"/>
              </a:solidFill>
              <a:latin typeface="+mn-lt"/>
              <a:ea typeface="Arial Unicode MS" pitchFamily="50" charset="-128"/>
              <a:cs typeface="Arial" pitchFamily="34" charset="0"/>
            </a:endParaRPr>
          </a:p>
          <a:p>
            <a:pPr marL="857250" lvl="1" indent="-457200" eaLnBrk="0" hangingPunct="0">
              <a:spcBef>
                <a:spcPct val="20000"/>
              </a:spcBef>
              <a:buClr>
                <a:srgbClr val="000000"/>
              </a:buClr>
              <a:buFont typeface="Arial" panose="020B0604020202020204" pitchFamily="34" charset="0"/>
              <a:buChar char="•"/>
            </a:pPr>
            <a:r>
              <a:rPr lang="ja-JP" altLang="en-US" sz="2000" kern="0" dirty="0">
                <a:solidFill>
                  <a:srgbClr val="000000"/>
                </a:solidFill>
                <a:latin typeface="+mn-lt"/>
                <a:ea typeface="Arial Unicode MS" pitchFamily="50" charset="-128"/>
                <a:cs typeface="Arial" pitchFamily="34" charset="0"/>
              </a:rPr>
              <a:t>表面電位，</a:t>
            </a:r>
            <a:endParaRPr lang="en-US" altLang="ja-JP" sz="2000" kern="0" dirty="0">
              <a:solidFill>
                <a:srgbClr val="000000"/>
              </a:solidFill>
              <a:latin typeface="+mn-lt"/>
              <a:ea typeface="Arial Unicode MS" pitchFamily="50" charset="-128"/>
              <a:cs typeface="Arial" pitchFamily="34" charset="0"/>
            </a:endParaRPr>
          </a:p>
          <a:p>
            <a:pPr marL="857250" lvl="1" indent="-457200" eaLnBrk="0" hangingPunct="0">
              <a:spcBef>
                <a:spcPct val="20000"/>
              </a:spcBef>
              <a:buClr>
                <a:srgbClr val="000000"/>
              </a:buClr>
              <a:buFont typeface="Arial" panose="020B0604020202020204" pitchFamily="34" charset="0"/>
              <a:buChar char="•"/>
            </a:pPr>
            <a:r>
              <a:rPr lang="ja-JP" altLang="en-US" sz="2000" kern="0" dirty="0">
                <a:solidFill>
                  <a:srgbClr val="000000"/>
                </a:solidFill>
                <a:latin typeface="+mn-lt"/>
                <a:ea typeface="Arial Unicode MS" pitchFamily="50" charset="-128"/>
                <a:cs typeface="Arial" pitchFamily="34" charset="0"/>
              </a:rPr>
              <a:t>電流密度，</a:t>
            </a:r>
            <a:endParaRPr lang="en-US" altLang="ja-JP" sz="2000" dirty="0">
              <a:solidFill>
                <a:srgbClr val="000000"/>
              </a:solidFill>
              <a:latin typeface="+mn-lt"/>
            </a:endParaRPr>
          </a:p>
          <a:p>
            <a:pPr marL="857250" lvl="1" indent="-457200" eaLnBrk="0" hangingPunct="0">
              <a:spcBef>
                <a:spcPct val="20000"/>
              </a:spcBef>
              <a:buClr>
                <a:srgbClr val="000000"/>
              </a:buClr>
              <a:buFont typeface="Arial" panose="020B0604020202020204" pitchFamily="34" charset="0"/>
              <a:buChar char="•"/>
            </a:pPr>
            <a:r>
              <a:rPr lang="ja-JP" altLang="en-US" sz="2000" kern="0" dirty="0">
                <a:latin typeface="ＭＳ Ｐゴシック" panose="020B0600070205080204" pitchFamily="50" charset="-128"/>
                <a:ea typeface="ＭＳ Ｐゴシック" panose="020B0600070205080204" pitchFamily="50" charset="-128"/>
                <a:cs typeface="Arial" pitchFamily="34" charset="0"/>
              </a:rPr>
              <a:t>膜厚 などの時刻歴</a:t>
            </a:r>
            <a:br>
              <a:rPr lang="en-US" altLang="ja-JP" sz="2000" kern="0" dirty="0">
                <a:latin typeface="ＭＳ Ｐゴシック" panose="020B0600070205080204" pitchFamily="50" charset="-128"/>
                <a:ea typeface="ＭＳ Ｐゴシック" panose="020B0600070205080204" pitchFamily="50" charset="-128"/>
                <a:cs typeface="Arial" pitchFamily="34" charset="0"/>
              </a:rPr>
            </a:br>
            <a:r>
              <a:rPr lang="ja-JP" altLang="en-US" sz="2000" kern="0" dirty="0">
                <a:latin typeface="ＭＳ Ｐゴシック" panose="020B0600070205080204" pitchFamily="50" charset="-128"/>
                <a:ea typeface="ＭＳ Ｐゴシック" panose="020B0600070205080204" pitchFamily="50" charset="-128"/>
                <a:cs typeface="Arial" pitchFamily="34" charset="0"/>
              </a:rPr>
              <a:t>→ </a:t>
            </a:r>
            <a:r>
              <a:rPr lang="ja-JP" altLang="en-US" sz="2000" kern="0" dirty="0">
                <a:solidFill>
                  <a:srgbClr val="008000"/>
                </a:solidFill>
                <a:latin typeface="ＭＳ Ｐゴシック" panose="020B0600070205080204" pitchFamily="50" charset="-128"/>
                <a:ea typeface="ＭＳ Ｐゴシック" panose="020B0600070205080204" pitchFamily="50" charset="-128"/>
                <a:cs typeface="Arial" pitchFamily="34" charset="0"/>
              </a:rPr>
              <a:t>最終膜厚分布の予測が主目的</a:t>
            </a:r>
            <a:endParaRPr lang="ja-JP" altLang="en-US" sz="2400" dirty="0">
              <a:solidFill>
                <a:srgbClr val="008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938443946"/>
      </p:ext>
    </p:extLst>
  </p:cSld>
  <p:clrMapOvr>
    <a:masterClrMapping/>
  </p:clrMapOvr>
  <mc:AlternateContent xmlns:mc="http://schemas.openxmlformats.org/markup-compatibility/2006">
    <mc:Choice xmlns:p14="http://schemas.microsoft.com/office/powerpoint/2010/main" Requires="p14">
      <p:transition p14:dur="10" advClick="0" advTm="24000">
        <p:random/>
      </p:transition>
    </mc:Choice>
    <mc:Fallback>
      <p:transition advClick="0" advTm="24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00"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1"/>
                                        </p:tgtEl>
                                      </p:cBhvr>
                                    </p:cmd>
                                  </p:childTnLst>
                                </p:cTn>
                              </p:par>
                            </p:childTnLst>
                          </p:cTn>
                        </p:par>
                      </p:childTnLst>
                    </p:cTn>
                  </p:par>
                </p:childTnLst>
              </p:cTn>
              <p:nextCondLst>
                <p:cond evt="onClick" delay="0">
                  <p:tgtEl>
                    <p:spTgt spid="21"/>
                  </p:tgtEl>
                </p:cond>
              </p:nextCondLst>
            </p:seq>
            <p:video>
              <p:cMediaNode vol="80000">
                <p:cTn id="12" repeatCount="indefinite" fill="hold" display="0">
                  <p:stCondLst>
                    <p:cond delay="indefinite"/>
                  </p:stCondLst>
                </p:cTn>
                <p:tgtEl>
                  <p:spTgt spid="21"/>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noAutofit/>
          </a:bodyPr>
          <a:lstStyle/>
          <a:p>
            <a:r>
              <a:rPr lang="en-US" altLang="ja-JP" dirty="0">
                <a:effectLst>
                  <a:outerShdw blurRad="38100" dist="38100" dir="2700000" algn="tl">
                    <a:srgbClr val="000000">
                      <a:alpha val="43137"/>
                    </a:srgbClr>
                  </a:outerShdw>
                </a:effectLst>
                <a:latin typeface="Bookman Old Style" panose="02050604050505020204" pitchFamily="18" charset="0"/>
              </a:rPr>
              <a:t>EDESFEM</a:t>
            </a:r>
            <a:br>
              <a:rPr lang="en-US" altLang="ja-JP" dirty="0">
                <a:latin typeface="Bookman Old Style" panose="02050604050505020204" pitchFamily="18" charset="0"/>
              </a:rPr>
            </a:br>
            <a:r>
              <a:rPr lang="ja-JP" altLang="en-US" dirty="0"/>
              <a:t>の４特徴</a:t>
            </a:r>
            <a:endParaRPr kumimoji="1" lang="ja-JP" altLang="en-US" dirty="0"/>
          </a:p>
        </p:txBody>
      </p:sp>
      <p:sp>
        <p:nvSpPr>
          <p:cNvPr id="4" name="スライド番号プレースホルダー 3"/>
          <p:cNvSpPr>
            <a:spLocks noGrp="1"/>
          </p:cNvSpPr>
          <p:nvPr>
            <p:ph type="sldNum" sz="quarter" idx="4"/>
          </p:nvPr>
        </p:nvSpPr>
        <p:spPr/>
        <p:txBody>
          <a:bodyPr/>
          <a:lstStyle/>
          <a:p>
            <a:r>
              <a:rPr lang="en-US" altLang="ja-JP"/>
              <a:t>P. </a:t>
            </a:r>
            <a:fld id="{F8FDF831-B0A3-4B44-A20D-7581D5587101}" type="slidenum">
              <a:rPr lang="ja-JP" altLang="en-US" smtClean="0"/>
              <a:pPr/>
              <a:t>8</a:t>
            </a:fld>
            <a:endParaRPr lang="ja-JP" altLang="en-US" dirty="0"/>
          </a:p>
        </p:txBody>
      </p:sp>
    </p:spTree>
    <p:extLst>
      <p:ext uri="{BB962C8B-B14F-4D97-AF65-F5344CB8AC3E}">
        <p14:creationId xmlns:p14="http://schemas.microsoft.com/office/powerpoint/2010/main" val="1790887076"/>
      </p:ext>
    </p:extLst>
  </p:cSld>
  <p:clrMapOvr>
    <a:masterClrMapping/>
  </p:clrMapOvr>
  <mc:AlternateContent xmlns:mc="http://schemas.openxmlformats.org/markup-compatibility/2006">
    <mc:Choice xmlns:p14="http://schemas.microsoft.com/office/powerpoint/2010/main" Requires="p14">
      <p:transition p14:dur="10" advClick="0" advTm="4000">
        <p:random/>
      </p:transition>
    </mc:Choice>
    <mc:Fallback>
      <p:transition advClick="0" advTm="4000">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5B98D0-723A-4DED-B821-F62D4B7D9FF9}"/>
              </a:ext>
            </a:extLst>
          </p:cNvPr>
          <p:cNvSpPr>
            <a:spLocks noGrp="1"/>
          </p:cNvSpPr>
          <p:nvPr>
            <p:ph type="title"/>
          </p:nvPr>
        </p:nvSpPr>
        <p:spPr/>
        <p:txBody>
          <a:bodyPr/>
          <a:lstStyle/>
          <a:p>
            <a:r>
              <a:rPr lang="ja-JP" altLang="en-US" dirty="0"/>
              <a:t>特徴１：４節点四面体メッシュでも高精度</a:t>
            </a:r>
            <a:endParaRPr kumimoji="1" lang="ja-JP" altLang="en-US" dirty="0"/>
          </a:p>
        </p:txBody>
      </p:sp>
      <p:sp>
        <p:nvSpPr>
          <p:cNvPr id="3" name="コンテンツ プレースホルダー 2">
            <a:extLst>
              <a:ext uri="{FF2B5EF4-FFF2-40B4-BE49-F238E27FC236}">
                <a16:creationId xmlns:a16="http://schemas.microsoft.com/office/drawing/2014/main" id="{140EC6A3-5971-4ADA-80AE-463490DCD5F2}"/>
              </a:ext>
            </a:extLst>
          </p:cNvPr>
          <p:cNvSpPr>
            <a:spLocks noGrp="1"/>
          </p:cNvSpPr>
          <p:nvPr>
            <p:ph idx="1"/>
          </p:nvPr>
        </p:nvSpPr>
        <p:spPr/>
        <p:txBody>
          <a:bodyPr anchor="b"/>
          <a:lstStyle/>
          <a:p>
            <a:pPr marL="0" indent="0">
              <a:buNone/>
            </a:pPr>
            <a:endParaRPr lang="en-US" altLang="ja-JP" sz="2400" dirty="0"/>
          </a:p>
          <a:p>
            <a:pPr marL="0" indent="0">
              <a:buNone/>
            </a:pPr>
            <a:endParaRPr lang="en-US" altLang="ja-JP" sz="2400" dirty="0"/>
          </a:p>
          <a:p>
            <a:pPr marL="0" indent="0">
              <a:buNone/>
            </a:pPr>
            <a:endParaRPr lang="en-US" altLang="ja-JP" sz="2400" dirty="0"/>
          </a:p>
          <a:p>
            <a:r>
              <a:rPr lang="ja-JP" altLang="en-US" sz="2400" dirty="0"/>
              <a:t>平滑化有限要素法</a:t>
            </a:r>
            <a:r>
              <a:rPr lang="en-US" altLang="ja-JP" sz="2400" dirty="0"/>
              <a:t>(S-FEM)</a:t>
            </a:r>
            <a:r>
              <a:rPr lang="ja-JP" altLang="en-US" sz="2400" dirty="0"/>
              <a:t>は次世代の有限要素法として近年活用が進んでいる．</a:t>
            </a:r>
            <a:endParaRPr lang="en-US" altLang="ja-JP" sz="2400" dirty="0"/>
          </a:p>
          <a:p>
            <a:r>
              <a:rPr lang="en-US" altLang="ja-JP" sz="2400" dirty="0"/>
              <a:t>EDESFEM</a:t>
            </a:r>
            <a:r>
              <a:rPr lang="ja-JP" altLang="en-US" sz="2400" dirty="0"/>
              <a:t>では４節点四面体メッシュの各エッジにガウス点を配置するエッジベース</a:t>
            </a:r>
            <a:br>
              <a:rPr lang="en-US" altLang="ja-JP" sz="2400" dirty="0"/>
            </a:br>
            <a:r>
              <a:rPr lang="ja-JP" altLang="en-US" sz="2400" dirty="0"/>
              <a:t>の</a:t>
            </a:r>
            <a:r>
              <a:rPr lang="en-US" altLang="ja-JP" sz="2400" dirty="0"/>
              <a:t>S-FEM(</a:t>
            </a:r>
            <a:r>
              <a:rPr lang="en-US" altLang="ja-JP" sz="2400" dirty="0">
                <a:solidFill>
                  <a:srgbClr val="FF0000"/>
                </a:solidFill>
                <a:latin typeface="ＭＳ Ｐゴシック" panose="020B0600070205080204" pitchFamily="50" charset="-128"/>
                <a:ea typeface="ＭＳ Ｐゴシック" panose="020B0600070205080204" pitchFamily="50" charset="-128"/>
              </a:rPr>
              <a:t>ES-FEM-T4</a:t>
            </a:r>
            <a:r>
              <a:rPr lang="en-US" altLang="ja-JP" sz="2400" dirty="0">
                <a:latin typeface="ＭＳ Ｐゴシック" panose="020B0600070205080204" pitchFamily="50" charset="-128"/>
                <a:ea typeface="ＭＳ Ｐゴシック" panose="020B0600070205080204" pitchFamily="50" charset="-128"/>
              </a:rPr>
              <a:t>)</a:t>
            </a:r>
            <a:r>
              <a:rPr lang="ja-JP" altLang="en-US" sz="2400" dirty="0">
                <a:latin typeface="ＭＳ Ｐゴシック" panose="020B0600070205080204" pitchFamily="50" charset="-128"/>
                <a:ea typeface="ＭＳ Ｐゴシック" panose="020B0600070205080204" pitchFamily="50" charset="-128"/>
              </a:rPr>
              <a:t>を採用．</a:t>
            </a:r>
            <a:endParaRPr lang="en-US" altLang="ja-JP" sz="2400" dirty="0"/>
          </a:p>
          <a:p>
            <a:endParaRPr lang="en-US" altLang="ja-JP" sz="2400" dirty="0"/>
          </a:p>
          <a:p>
            <a:endParaRPr lang="en-US" altLang="ja-JP" sz="2400" dirty="0"/>
          </a:p>
          <a:p>
            <a:endParaRPr lang="en-US" altLang="ja-JP" sz="2400" dirty="0"/>
          </a:p>
          <a:p>
            <a:endParaRPr lang="en-US" altLang="ja-JP" sz="2400" dirty="0"/>
          </a:p>
          <a:p>
            <a:pPr marL="0" indent="0">
              <a:buNone/>
            </a:pPr>
            <a:endParaRPr lang="en-US" altLang="ja-JP" dirty="0"/>
          </a:p>
          <a:p>
            <a:r>
              <a:rPr lang="ja-JP" altLang="en-US" sz="2400" dirty="0"/>
              <a:t>４節点四面体メッシュにも関わらず，</a:t>
            </a:r>
            <a:r>
              <a:rPr lang="ja-JP" altLang="en-US" sz="2400" dirty="0">
                <a:solidFill>
                  <a:srgbClr val="0000CC"/>
                </a:solidFill>
              </a:rPr>
              <a:t>２次要素と同等のメッシュ収束速度</a:t>
            </a:r>
            <a:r>
              <a:rPr lang="ja-JP" altLang="en-US" sz="2400" dirty="0"/>
              <a:t>が得られる．</a:t>
            </a:r>
            <a:endParaRPr lang="en-US" altLang="ja-JP" sz="2400" dirty="0"/>
          </a:p>
          <a:p>
            <a:r>
              <a:rPr lang="ja-JP" altLang="en-US" sz="2400" dirty="0"/>
              <a:t>電着穴周辺など，２次要素やカーテシアン系のメッシュでは要素数が過剰に増えてしまう場所でも，４節点四面体メッシュなら必要最小限の要素数で計算が可能．</a:t>
            </a:r>
            <a:endParaRPr lang="en-US" altLang="ja-JP" sz="2400" dirty="0"/>
          </a:p>
        </p:txBody>
      </p:sp>
      <p:sp>
        <p:nvSpPr>
          <p:cNvPr id="4" name="スライド番号プレースホルダー 3">
            <a:extLst>
              <a:ext uri="{FF2B5EF4-FFF2-40B4-BE49-F238E27FC236}">
                <a16:creationId xmlns:a16="http://schemas.microsoft.com/office/drawing/2014/main" id="{309EC5F8-4217-4E1B-91E9-A5343979DF26}"/>
              </a:ext>
            </a:extLst>
          </p:cNvPr>
          <p:cNvSpPr>
            <a:spLocks noGrp="1"/>
          </p:cNvSpPr>
          <p:nvPr>
            <p:ph type="sldNum" sz="quarter" idx="4"/>
          </p:nvPr>
        </p:nvSpPr>
        <p:spPr/>
        <p:txBody>
          <a:bodyPr/>
          <a:lstStyle/>
          <a:p>
            <a:r>
              <a:rPr lang="en-US" altLang="ja-JP"/>
              <a:t>P. </a:t>
            </a:r>
            <a:fld id="{F8FDF831-B0A3-4B44-A20D-7581D5587101}" type="slidenum">
              <a:rPr lang="ja-JP" altLang="en-US" smtClean="0"/>
              <a:pPr/>
              <a:t>9</a:t>
            </a:fld>
            <a:endParaRPr lang="ja-JP" altLang="en-US" dirty="0"/>
          </a:p>
        </p:txBody>
      </p:sp>
      <p:sp>
        <p:nvSpPr>
          <p:cNvPr id="6" name="角丸四角形 22">
            <a:extLst>
              <a:ext uri="{FF2B5EF4-FFF2-40B4-BE49-F238E27FC236}">
                <a16:creationId xmlns:a16="http://schemas.microsoft.com/office/drawing/2014/main" id="{20B44A31-708D-CA02-F3CE-9B04C245A1F5}"/>
              </a:ext>
            </a:extLst>
          </p:cNvPr>
          <p:cNvSpPr/>
          <p:nvPr/>
        </p:nvSpPr>
        <p:spPr>
          <a:xfrm>
            <a:off x="1745738" y="875190"/>
            <a:ext cx="8689412" cy="501582"/>
          </a:xfrm>
          <a:prstGeom prst="roundRect">
            <a:avLst>
              <a:gd name="adj" fmla="val 28025"/>
            </a:avLst>
          </a:prstGeom>
          <a:solidFill>
            <a:schemeClr val="accent6">
              <a:lumMod val="20000"/>
              <a:lumOff val="8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ja-JP" altLang="en-US" sz="2400" dirty="0">
                <a:latin typeface="ＭＳ Ｐゴシック" panose="020B0600070205080204" pitchFamily="50" charset="-128"/>
                <a:ea typeface="ＭＳ Ｐゴシック" panose="020B0600070205080204" pitchFamily="50" charset="-128"/>
              </a:rPr>
              <a:t>有限要素定式化に</a:t>
            </a:r>
            <a:r>
              <a:rPr lang="ja-JP" altLang="en-US" sz="2400" dirty="0">
                <a:solidFill>
                  <a:srgbClr val="FF0000"/>
                </a:solidFill>
                <a:latin typeface="ＭＳ Ｐゴシック" panose="020B0600070205080204" pitchFamily="50" charset="-128"/>
                <a:ea typeface="ＭＳ Ｐゴシック" panose="020B0600070205080204" pitchFamily="50" charset="-128"/>
              </a:rPr>
              <a:t>平滑化有限要素法</a:t>
            </a:r>
            <a:r>
              <a:rPr lang="en-US" altLang="ja-JP" sz="2400" dirty="0">
                <a:solidFill>
                  <a:srgbClr val="FF0000"/>
                </a:solidFill>
                <a:latin typeface="ＭＳ Ｐゴシック" panose="020B0600070205080204" pitchFamily="50" charset="-128"/>
                <a:ea typeface="ＭＳ Ｐゴシック" panose="020B0600070205080204" pitchFamily="50" charset="-128"/>
              </a:rPr>
              <a:t>(S-FEM)</a:t>
            </a:r>
            <a:r>
              <a:rPr lang="ja-JP" altLang="en-US" sz="2400" dirty="0">
                <a:latin typeface="ＭＳ Ｐゴシック" panose="020B0600070205080204" pitchFamily="50" charset="-128"/>
                <a:ea typeface="ＭＳ Ｐゴシック" panose="020B0600070205080204" pitchFamily="50" charset="-128"/>
              </a:rPr>
              <a:t>を採用（業界初）</a:t>
            </a:r>
            <a:endParaRPr lang="en-US" altLang="ja-JP" sz="2400" dirty="0">
              <a:latin typeface="ＭＳ Ｐゴシック" panose="020B0600070205080204" pitchFamily="50" charset="-128"/>
              <a:ea typeface="ＭＳ Ｐゴシック" panose="020B0600070205080204" pitchFamily="50" charset="-128"/>
            </a:endParaRPr>
          </a:p>
        </p:txBody>
      </p:sp>
      <p:grpSp>
        <p:nvGrpSpPr>
          <p:cNvPr id="7" name="グループ化 6">
            <a:extLst>
              <a:ext uri="{FF2B5EF4-FFF2-40B4-BE49-F238E27FC236}">
                <a16:creationId xmlns:a16="http://schemas.microsoft.com/office/drawing/2014/main" id="{DD005846-C18C-D9F6-C478-B6880CD8ABB4}"/>
              </a:ext>
            </a:extLst>
          </p:cNvPr>
          <p:cNvGrpSpPr/>
          <p:nvPr/>
        </p:nvGrpSpPr>
        <p:grpSpPr>
          <a:xfrm>
            <a:off x="3892776" y="3415445"/>
            <a:ext cx="1987200" cy="1670400"/>
            <a:chOff x="529796" y="2656356"/>
            <a:chExt cx="3329508" cy="2793546"/>
          </a:xfrm>
        </p:grpSpPr>
        <p:sp>
          <p:nvSpPr>
            <p:cNvPr id="8" name="二等辺三角形 7">
              <a:extLst>
                <a:ext uri="{FF2B5EF4-FFF2-40B4-BE49-F238E27FC236}">
                  <a16:creationId xmlns:a16="http://schemas.microsoft.com/office/drawing/2014/main" id="{4C211D7A-74E2-84B9-FB18-68139BC95D7D}"/>
                </a:ext>
              </a:extLst>
            </p:cNvPr>
            <p:cNvSpPr/>
            <p:nvPr/>
          </p:nvSpPr>
          <p:spPr>
            <a:xfrm rot="9609393">
              <a:off x="1490263" y="2948138"/>
              <a:ext cx="1529415" cy="1069108"/>
            </a:xfrm>
            <a:prstGeom prst="triangle">
              <a:avLst>
                <a:gd name="adj" fmla="val 67308"/>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nvGrpSpPr>
            <p:cNvPr id="9" name="グループ化 8">
              <a:extLst>
                <a:ext uri="{FF2B5EF4-FFF2-40B4-BE49-F238E27FC236}">
                  <a16:creationId xmlns:a16="http://schemas.microsoft.com/office/drawing/2014/main" id="{3A1A2BC1-F987-4DE7-7242-0F17A0CCB7C7}"/>
                </a:ext>
              </a:extLst>
            </p:cNvPr>
            <p:cNvGrpSpPr/>
            <p:nvPr/>
          </p:nvGrpSpPr>
          <p:grpSpPr>
            <a:xfrm>
              <a:off x="1493748" y="2772720"/>
              <a:ext cx="2365556" cy="2074126"/>
              <a:chOff x="1106569" y="3201088"/>
              <a:chExt cx="2365556" cy="2074126"/>
            </a:xfrm>
          </p:grpSpPr>
          <p:sp>
            <p:nvSpPr>
              <p:cNvPr id="21" name="二等辺三角形 20">
                <a:extLst>
                  <a:ext uri="{FF2B5EF4-FFF2-40B4-BE49-F238E27FC236}">
                    <a16:creationId xmlns:a16="http://schemas.microsoft.com/office/drawing/2014/main" id="{70E0E62C-8A19-AFC7-01EA-87C740EE2767}"/>
                  </a:ext>
                </a:extLst>
              </p:cNvPr>
              <p:cNvSpPr/>
              <p:nvPr/>
            </p:nvSpPr>
            <p:spPr>
              <a:xfrm rot="20409393">
                <a:off x="1580243" y="3201088"/>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22" name="二等辺三角形 21">
                <a:extLst>
                  <a:ext uri="{FF2B5EF4-FFF2-40B4-BE49-F238E27FC236}">
                    <a16:creationId xmlns:a16="http://schemas.microsoft.com/office/drawing/2014/main" id="{59B072A4-7F6A-5789-DAC9-070769BD89E1}"/>
                  </a:ext>
                </a:extLst>
              </p:cNvPr>
              <p:cNvSpPr/>
              <p:nvPr/>
            </p:nvSpPr>
            <p:spPr>
              <a:xfrm rot="9609393">
                <a:off x="1106569" y="3369964"/>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23" name="二等辺三角形 22">
                <a:extLst>
                  <a:ext uri="{FF2B5EF4-FFF2-40B4-BE49-F238E27FC236}">
                    <a16:creationId xmlns:a16="http://schemas.microsoft.com/office/drawing/2014/main" id="{300F6764-61F2-F22F-8202-61BC386674A7}"/>
                  </a:ext>
                </a:extLst>
              </p:cNvPr>
              <p:cNvSpPr/>
              <p:nvPr/>
            </p:nvSpPr>
            <p:spPr>
              <a:xfrm rot="9609393">
                <a:off x="1942709" y="4206105"/>
                <a:ext cx="1529416" cy="1069109"/>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grpSp>
          <p:nvGrpSpPr>
            <p:cNvPr id="10" name="グループ化 9">
              <a:extLst>
                <a:ext uri="{FF2B5EF4-FFF2-40B4-BE49-F238E27FC236}">
                  <a16:creationId xmlns:a16="http://schemas.microsoft.com/office/drawing/2014/main" id="{A116D5D9-6DC7-64A2-C2D1-AEA921DEED91}"/>
                </a:ext>
              </a:extLst>
            </p:cNvPr>
            <p:cNvGrpSpPr/>
            <p:nvPr/>
          </p:nvGrpSpPr>
          <p:grpSpPr>
            <a:xfrm rot="10800000">
              <a:off x="529796" y="3299036"/>
              <a:ext cx="2365555" cy="2074125"/>
              <a:chOff x="1106569" y="3201088"/>
              <a:chExt cx="2365555" cy="2074125"/>
            </a:xfrm>
          </p:grpSpPr>
          <p:sp>
            <p:nvSpPr>
              <p:cNvPr id="18" name="二等辺三角形 17">
                <a:extLst>
                  <a:ext uri="{FF2B5EF4-FFF2-40B4-BE49-F238E27FC236}">
                    <a16:creationId xmlns:a16="http://schemas.microsoft.com/office/drawing/2014/main" id="{761D6E70-004C-6F5F-B3A9-E478BA00A677}"/>
                  </a:ext>
                </a:extLst>
              </p:cNvPr>
              <p:cNvSpPr/>
              <p:nvPr/>
            </p:nvSpPr>
            <p:spPr>
              <a:xfrm rot="20409393">
                <a:off x="1580243" y="3201088"/>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9" name="二等辺三角形 18">
                <a:extLst>
                  <a:ext uri="{FF2B5EF4-FFF2-40B4-BE49-F238E27FC236}">
                    <a16:creationId xmlns:a16="http://schemas.microsoft.com/office/drawing/2014/main" id="{4CC2636E-8C38-5340-0739-A89A2C2C8D60}"/>
                  </a:ext>
                </a:extLst>
              </p:cNvPr>
              <p:cNvSpPr/>
              <p:nvPr/>
            </p:nvSpPr>
            <p:spPr>
              <a:xfrm rot="9609393">
                <a:off x="1106569" y="3369964"/>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20" name="二等辺三角形 19">
                <a:extLst>
                  <a:ext uri="{FF2B5EF4-FFF2-40B4-BE49-F238E27FC236}">
                    <a16:creationId xmlns:a16="http://schemas.microsoft.com/office/drawing/2014/main" id="{854ABAF2-7772-E139-7AA5-5B4BA51F3379}"/>
                  </a:ext>
                </a:extLst>
              </p:cNvPr>
              <p:cNvSpPr/>
              <p:nvPr/>
            </p:nvSpPr>
            <p:spPr>
              <a:xfrm rot="9609393">
                <a:off x="1942709" y="4206105"/>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sp>
          <p:nvSpPr>
            <p:cNvPr id="11" name="円/楕円 10">
              <a:extLst>
                <a:ext uri="{FF2B5EF4-FFF2-40B4-BE49-F238E27FC236}">
                  <a16:creationId xmlns:a16="http://schemas.microsoft.com/office/drawing/2014/main" id="{E298F456-BBD3-F0F8-A1ED-21F8E1F3E6DA}"/>
                </a:ext>
              </a:extLst>
            </p:cNvPr>
            <p:cNvSpPr/>
            <p:nvPr/>
          </p:nvSpPr>
          <p:spPr>
            <a:xfrm>
              <a:off x="1287552" y="3145336"/>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2" name="円/楕円 11">
              <a:extLst>
                <a:ext uri="{FF2B5EF4-FFF2-40B4-BE49-F238E27FC236}">
                  <a16:creationId xmlns:a16="http://schemas.microsoft.com/office/drawing/2014/main" id="{E965A3B4-8AC0-7E00-8074-D4D6486B6BB9}"/>
                </a:ext>
              </a:extLst>
            </p:cNvPr>
            <p:cNvSpPr/>
            <p:nvPr/>
          </p:nvSpPr>
          <p:spPr>
            <a:xfrm>
              <a:off x="2709986" y="2656356"/>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3" name="円/楕円 12">
              <a:extLst>
                <a:ext uri="{FF2B5EF4-FFF2-40B4-BE49-F238E27FC236}">
                  <a16:creationId xmlns:a16="http://schemas.microsoft.com/office/drawing/2014/main" id="{A6A6672F-87DC-E9A1-897B-063D04E8BAD2}"/>
                </a:ext>
              </a:extLst>
            </p:cNvPr>
            <p:cNvSpPr/>
            <p:nvPr/>
          </p:nvSpPr>
          <p:spPr>
            <a:xfrm>
              <a:off x="2125130" y="3993743"/>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4" name="円/楕円 13">
              <a:extLst>
                <a:ext uri="{FF2B5EF4-FFF2-40B4-BE49-F238E27FC236}">
                  <a16:creationId xmlns:a16="http://schemas.microsoft.com/office/drawing/2014/main" id="{E98262C1-4EE0-A823-F777-01AB15CADA77}"/>
                </a:ext>
              </a:extLst>
            </p:cNvPr>
            <p:cNvSpPr/>
            <p:nvPr/>
          </p:nvSpPr>
          <p:spPr>
            <a:xfrm>
              <a:off x="703929" y="4503884"/>
              <a:ext cx="133326" cy="133326"/>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5" name="円/楕円 14">
              <a:extLst>
                <a:ext uri="{FF2B5EF4-FFF2-40B4-BE49-F238E27FC236}">
                  <a16:creationId xmlns:a16="http://schemas.microsoft.com/office/drawing/2014/main" id="{A782EC8F-6800-3E21-E9D2-281E0D0BD578}"/>
                </a:ext>
              </a:extLst>
            </p:cNvPr>
            <p:cNvSpPr/>
            <p:nvPr/>
          </p:nvSpPr>
          <p:spPr>
            <a:xfrm>
              <a:off x="1523644" y="5316577"/>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6" name="円/楕円 15">
              <a:extLst>
                <a:ext uri="{FF2B5EF4-FFF2-40B4-BE49-F238E27FC236}">
                  <a16:creationId xmlns:a16="http://schemas.microsoft.com/office/drawing/2014/main" id="{1513A839-50E0-4CCA-9F35-8DA7C1AFF036}"/>
                </a:ext>
              </a:extLst>
            </p:cNvPr>
            <p:cNvSpPr/>
            <p:nvPr/>
          </p:nvSpPr>
          <p:spPr>
            <a:xfrm>
              <a:off x="2944551" y="4838607"/>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17" name="円/楕円 16">
              <a:extLst>
                <a:ext uri="{FF2B5EF4-FFF2-40B4-BE49-F238E27FC236}">
                  <a16:creationId xmlns:a16="http://schemas.microsoft.com/office/drawing/2014/main" id="{FC978604-D597-40F2-771E-B9D9D5A94422}"/>
                </a:ext>
              </a:extLst>
            </p:cNvPr>
            <p:cNvSpPr/>
            <p:nvPr/>
          </p:nvSpPr>
          <p:spPr>
            <a:xfrm>
              <a:off x="3547566" y="3483233"/>
              <a:ext cx="133324" cy="133324"/>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grpSp>
        <p:nvGrpSpPr>
          <p:cNvPr id="24" name="グループ化 23">
            <a:extLst>
              <a:ext uri="{FF2B5EF4-FFF2-40B4-BE49-F238E27FC236}">
                <a16:creationId xmlns:a16="http://schemas.microsoft.com/office/drawing/2014/main" id="{5ADF004C-D40D-641A-605C-3D2F082E212D}"/>
              </a:ext>
            </a:extLst>
          </p:cNvPr>
          <p:cNvGrpSpPr/>
          <p:nvPr/>
        </p:nvGrpSpPr>
        <p:grpSpPr>
          <a:xfrm>
            <a:off x="6348028" y="3415445"/>
            <a:ext cx="1988801" cy="1668657"/>
            <a:chOff x="4860075" y="1560327"/>
            <a:chExt cx="3329507" cy="2793546"/>
          </a:xfrm>
        </p:grpSpPr>
        <p:sp>
          <p:nvSpPr>
            <p:cNvPr id="25" name="二等辺三角形 24">
              <a:extLst>
                <a:ext uri="{FF2B5EF4-FFF2-40B4-BE49-F238E27FC236}">
                  <a16:creationId xmlns:a16="http://schemas.microsoft.com/office/drawing/2014/main" id="{6EC70926-A0E7-EBA9-457D-DC08A751650E}"/>
                </a:ext>
              </a:extLst>
            </p:cNvPr>
            <p:cNvSpPr/>
            <p:nvPr/>
          </p:nvSpPr>
          <p:spPr>
            <a:xfrm rot="13532799">
              <a:off x="5295916" y="2480967"/>
              <a:ext cx="1216226" cy="600952"/>
            </a:xfrm>
            <a:prstGeom prst="triangle">
              <a:avLst>
                <a:gd name="adj" fmla="val 52895"/>
              </a:avLst>
            </a:prstGeom>
            <a:solidFill>
              <a:srgbClr val="FF0000"/>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26" name="二等辺三角形 25">
              <a:extLst>
                <a:ext uri="{FF2B5EF4-FFF2-40B4-BE49-F238E27FC236}">
                  <a16:creationId xmlns:a16="http://schemas.microsoft.com/office/drawing/2014/main" id="{A7ED2E51-16B3-DFDF-851A-4E55244E8A3B}"/>
                </a:ext>
              </a:extLst>
            </p:cNvPr>
            <p:cNvSpPr/>
            <p:nvPr/>
          </p:nvSpPr>
          <p:spPr>
            <a:xfrm rot="2732799">
              <a:off x="5702498" y="2039122"/>
              <a:ext cx="1216226" cy="600952"/>
            </a:xfrm>
            <a:prstGeom prst="triangle">
              <a:avLst>
                <a:gd name="adj" fmla="val 57584"/>
              </a:avLst>
            </a:prstGeom>
            <a:solidFill>
              <a:srgbClr val="FF0000"/>
            </a:solid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nvGrpSpPr>
            <p:cNvPr id="27" name="グループ化 26">
              <a:extLst>
                <a:ext uri="{FF2B5EF4-FFF2-40B4-BE49-F238E27FC236}">
                  <a16:creationId xmlns:a16="http://schemas.microsoft.com/office/drawing/2014/main" id="{4C6A92DE-C4E9-C876-9A0C-319B0BBADDD4}"/>
                </a:ext>
              </a:extLst>
            </p:cNvPr>
            <p:cNvGrpSpPr/>
            <p:nvPr/>
          </p:nvGrpSpPr>
          <p:grpSpPr>
            <a:xfrm>
              <a:off x="5824027" y="1676691"/>
              <a:ext cx="2365555" cy="2074125"/>
              <a:chOff x="1106569" y="3201088"/>
              <a:chExt cx="2365555" cy="2074125"/>
            </a:xfrm>
          </p:grpSpPr>
          <p:sp>
            <p:nvSpPr>
              <p:cNvPr id="39" name="二等辺三角形 38">
                <a:extLst>
                  <a:ext uri="{FF2B5EF4-FFF2-40B4-BE49-F238E27FC236}">
                    <a16:creationId xmlns:a16="http://schemas.microsoft.com/office/drawing/2014/main" id="{D293A050-FEF1-9AFA-DDAF-E4AFF6F6DFCF}"/>
                  </a:ext>
                </a:extLst>
              </p:cNvPr>
              <p:cNvSpPr/>
              <p:nvPr/>
            </p:nvSpPr>
            <p:spPr>
              <a:xfrm rot="20409393">
                <a:off x="1580243" y="3201088"/>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40" name="二等辺三角形 39">
                <a:extLst>
                  <a:ext uri="{FF2B5EF4-FFF2-40B4-BE49-F238E27FC236}">
                    <a16:creationId xmlns:a16="http://schemas.microsoft.com/office/drawing/2014/main" id="{43984E31-5DD5-F644-E960-1D9A71B499FD}"/>
                  </a:ext>
                </a:extLst>
              </p:cNvPr>
              <p:cNvSpPr/>
              <p:nvPr/>
            </p:nvSpPr>
            <p:spPr>
              <a:xfrm rot="9609393">
                <a:off x="1106569" y="3369964"/>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41" name="二等辺三角形 40">
                <a:extLst>
                  <a:ext uri="{FF2B5EF4-FFF2-40B4-BE49-F238E27FC236}">
                    <a16:creationId xmlns:a16="http://schemas.microsoft.com/office/drawing/2014/main" id="{47446F95-6DEE-85E2-DE34-B43114A938CE}"/>
                  </a:ext>
                </a:extLst>
              </p:cNvPr>
              <p:cNvSpPr/>
              <p:nvPr/>
            </p:nvSpPr>
            <p:spPr>
              <a:xfrm rot="9609393">
                <a:off x="1942709" y="4206105"/>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grpSp>
          <p:nvGrpSpPr>
            <p:cNvPr id="28" name="グループ化 27">
              <a:extLst>
                <a:ext uri="{FF2B5EF4-FFF2-40B4-BE49-F238E27FC236}">
                  <a16:creationId xmlns:a16="http://schemas.microsoft.com/office/drawing/2014/main" id="{8A3C4350-0AB7-1C11-AE4A-6F62C44D386B}"/>
                </a:ext>
              </a:extLst>
            </p:cNvPr>
            <p:cNvGrpSpPr/>
            <p:nvPr/>
          </p:nvGrpSpPr>
          <p:grpSpPr>
            <a:xfrm rot="10800000">
              <a:off x="4860075" y="2203007"/>
              <a:ext cx="2365555" cy="2074125"/>
              <a:chOff x="1106569" y="3201088"/>
              <a:chExt cx="2365555" cy="2074125"/>
            </a:xfrm>
          </p:grpSpPr>
          <p:sp>
            <p:nvSpPr>
              <p:cNvPr id="36" name="二等辺三角形 35">
                <a:extLst>
                  <a:ext uri="{FF2B5EF4-FFF2-40B4-BE49-F238E27FC236}">
                    <a16:creationId xmlns:a16="http://schemas.microsoft.com/office/drawing/2014/main" id="{FD7846AC-9ACB-EC34-5654-57725AB58A73}"/>
                  </a:ext>
                </a:extLst>
              </p:cNvPr>
              <p:cNvSpPr/>
              <p:nvPr/>
            </p:nvSpPr>
            <p:spPr>
              <a:xfrm rot="20409393">
                <a:off x="1580243" y="3201088"/>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37" name="二等辺三角形 36">
                <a:extLst>
                  <a:ext uri="{FF2B5EF4-FFF2-40B4-BE49-F238E27FC236}">
                    <a16:creationId xmlns:a16="http://schemas.microsoft.com/office/drawing/2014/main" id="{1D01836F-8E65-35F9-DF14-2DF4CABEE7BE}"/>
                  </a:ext>
                </a:extLst>
              </p:cNvPr>
              <p:cNvSpPr/>
              <p:nvPr/>
            </p:nvSpPr>
            <p:spPr>
              <a:xfrm rot="9609393">
                <a:off x="1106569" y="3369964"/>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38" name="二等辺三角形 37">
                <a:extLst>
                  <a:ext uri="{FF2B5EF4-FFF2-40B4-BE49-F238E27FC236}">
                    <a16:creationId xmlns:a16="http://schemas.microsoft.com/office/drawing/2014/main" id="{A24C4C06-165F-D46C-173D-E4113D3E63E8}"/>
                  </a:ext>
                </a:extLst>
              </p:cNvPr>
              <p:cNvSpPr/>
              <p:nvPr/>
            </p:nvSpPr>
            <p:spPr>
              <a:xfrm rot="9609393">
                <a:off x="1942709" y="4206105"/>
                <a:ext cx="1529415" cy="1069108"/>
              </a:xfrm>
              <a:prstGeom prst="triangle">
                <a:avLst>
                  <a:gd name="adj" fmla="val 67308"/>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sp>
          <p:nvSpPr>
            <p:cNvPr id="29" name="円/楕円 34">
              <a:extLst>
                <a:ext uri="{FF2B5EF4-FFF2-40B4-BE49-F238E27FC236}">
                  <a16:creationId xmlns:a16="http://schemas.microsoft.com/office/drawing/2014/main" id="{B509516F-FE56-87B3-7448-4C3B8A847ECC}"/>
                </a:ext>
              </a:extLst>
            </p:cNvPr>
            <p:cNvSpPr/>
            <p:nvPr/>
          </p:nvSpPr>
          <p:spPr>
            <a:xfrm>
              <a:off x="5617831" y="2049307"/>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30" name="円/楕円 35">
              <a:extLst>
                <a:ext uri="{FF2B5EF4-FFF2-40B4-BE49-F238E27FC236}">
                  <a16:creationId xmlns:a16="http://schemas.microsoft.com/office/drawing/2014/main" id="{23813A12-F7D8-A43A-5F5C-B7821F3915CB}"/>
                </a:ext>
              </a:extLst>
            </p:cNvPr>
            <p:cNvSpPr/>
            <p:nvPr/>
          </p:nvSpPr>
          <p:spPr>
            <a:xfrm>
              <a:off x="7040265" y="1560327"/>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31" name="円/楕円 36">
              <a:extLst>
                <a:ext uri="{FF2B5EF4-FFF2-40B4-BE49-F238E27FC236}">
                  <a16:creationId xmlns:a16="http://schemas.microsoft.com/office/drawing/2014/main" id="{8AFC4B1C-E86F-B992-E99B-24FFC3778839}"/>
                </a:ext>
              </a:extLst>
            </p:cNvPr>
            <p:cNvSpPr/>
            <p:nvPr/>
          </p:nvSpPr>
          <p:spPr>
            <a:xfrm>
              <a:off x="6455409" y="2897714"/>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32" name="円/楕円 37">
              <a:extLst>
                <a:ext uri="{FF2B5EF4-FFF2-40B4-BE49-F238E27FC236}">
                  <a16:creationId xmlns:a16="http://schemas.microsoft.com/office/drawing/2014/main" id="{FD24923B-710F-B1C3-D0AF-C4C4788793FC}"/>
                </a:ext>
              </a:extLst>
            </p:cNvPr>
            <p:cNvSpPr/>
            <p:nvPr/>
          </p:nvSpPr>
          <p:spPr>
            <a:xfrm>
              <a:off x="5017008" y="3425056"/>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33" name="円/楕円 38">
              <a:extLst>
                <a:ext uri="{FF2B5EF4-FFF2-40B4-BE49-F238E27FC236}">
                  <a16:creationId xmlns:a16="http://schemas.microsoft.com/office/drawing/2014/main" id="{BEE8999D-9E56-8877-D5C9-470A3BDDBC09}"/>
                </a:ext>
              </a:extLst>
            </p:cNvPr>
            <p:cNvSpPr/>
            <p:nvPr/>
          </p:nvSpPr>
          <p:spPr>
            <a:xfrm>
              <a:off x="5853923" y="4220548"/>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34" name="円/楕円 39">
              <a:extLst>
                <a:ext uri="{FF2B5EF4-FFF2-40B4-BE49-F238E27FC236}">
                  <a16:creationId xmlns:a16="http://schemas.microsoft.com/office/drawing/2014/main" id="{E16C2BDC-04E1-B1D4-2560-305D9C5D1EAB}"/>
                </a:ext>
              </a:extLst>
            </p:cNvPr>
            <p:cNvSpPr/>
            <p:nvPr/>
          </p:nvSpPr>
          <p:spPr>
            <a:xfrm>
              <a:off x="7274830" y="3742578"/>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sp>
          <p:nvSpPr>
            <p:cNvPr id="35" name="円/楕円 40">
              <a:extLst>
                <a:ext uri="{FF2B5EF4-FFF2-40B4-BE49-F238E27FC236}">
                  <a16:creationId xmlns:a16="http://schemas.microsoft.com/office/drawing/2014/main" id="{A2F71234-C96E-6BB9-A518-405B9A1F09D8}"/>
                </a:ext>
              </a:extLst>
            </p:cNvPr>
            <p:cNvSpPr/>
            <p:nvPr/>
          </p:nvSpPr>
          <p:spPr>
            <a:xfrm>
              <a:off x="7877844" y="2387203"/>
              <a:ext cx="133325" cy="133325"/>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ea typeface="メイリオ" panose="020B0604030504040204" pitchFamily="50" charset="-128"/>
                <a:cs typeface="メイリオ" panose="020B0604030504040204" pitchFamily="50" charset="-128"/>
              </a:endParaRPr>
            </a:p>
          </p:txBody>
        </p:sp>
      </p:grpSp>
      <p:sp>
        <p:nvSpPr>
          <p:cNvPr id="42" name="テキスト ボックス 41">
            <a:extLst>
              <a:ext uri="{FF2B5EF4-FFF2-40B4-BE49-F238E27FC236}">
                <a16:creationId xmlns:a16="http://schemas.microsoft.com/office/drawing/2014/main" id="{BC4CC0A5-0FDF-B1B5-8339-F08DFBBB0E47}"/>
              </a:ext>
            </a:extLst>
          </p:cNvPr>
          <p:cNvSpPr txBox="1"/>
          <p:nvPr/>
        </p:nvSpPr>
        <p:spPr>
          <a:xfrm>
            <a:off x="4007768" y="2967335"/>
            <a:ext cx="1721913" cy="461665"/>
          </a:xfrm>
          <a:prstGeom prst="rect">
            <a:avLst/>
          </a:prstGeom>
          <a:noFill/>
        </p:spPr>
        <p:txBody>
          <a:bodyPr wrap="square" rtlCol="0">
            <a:spAutoFit/>
          </a:bodyPr>
          <a:lstStyle/>
          <a:p>
            <a:pPr algn="ctr"/>
            <a:r>
              <a:rPr lang="ja-JP" altLang="en-US" sz="2400" u="sng" dirty="0"/>
              <a:t>標準</a:t>
            </a:r>
            <a:r>
              <a:rPr lang="en-US" altLang="ja-JP" sz="2400" u="sng" dirty="0"/>
              <a:t>FEM</a:t>
            </a:r>
            <a:endParaRPr kumimoji="1" lang="ja-JP" altLang="en-US" sz="2400" u="sng" dirty="0"/>
          </a:p>
        </p:txBody>
      </p:sp>
      <p:sp>
        <p:nvSpPr>
          <p:cNvPr id="43" name="テキスト ボックス 42">
            <a:extLst>
              <a:ext uri="{FF2B5EF4-FFF2-40B4-BE49-F238E27FC236}">
                <a16:creationId xmlns:a16="http://schemas.microsoft.com/office/drawing/2014/main" id="{3C05F360-9914-4C0C-CFD6-341AB66AF0DB}"/>
              </a:ext>
            </a:extLst>
          </p:cNvPr>
          <p:cNvSpPr txBox="1"/>
          <p:nvPr/>
        </p:nvSpPr>
        <p:spPr>
          <a:xfrm>
            <a:off x="6433954" y="2953613"/>
            <a:ext cx="1822286" cy="461665"/>
          </a:xfrm>
          <a:prstGeom prst="rect">
            <a:avLst/>
          </a:prstGeom>
          <a:noFill/>
        </p:spPr>
        <p:txBody>
          <a:bodyPr wrap="square" rtlCol="0">
            <a:spAutoFit/>
          </a:bodyPr>
          <a:lstStyle/>
          <a:p>
            <a:pPr algn="ctr"/>
            <a:r>
              <a:rPr lang="en-US" altLang="ja-JP" sz="2400" u="sng" dirty="0"/>
              <a:t>ES-FEM</a:t>
            </a:r>
            <a:endParaRPr kumimoji="1" lang="ja-JP" altLang="en-US" sz="2400" u="sng" dirty="0"/>
          </a:p>
        </p:txBody>
      </p:sp>
      <p:sp>
        <p:nvSpPr>
          <p:cNvPr id="44" name="テキスト ボックス 43">
            <a:extLst>
              <a:ext uri="{FF2B5EF4-FFF2-40B4-BE49-F238E27FC236}">
                <a16:creationId xmlns:a16="http://schemas.microsoft.com/office/drawing/2014/main" id="{C19B8F54-8B74-3A12-5CB0-FB77D7D15F5D}"/>
              </a:ext>
            </a:extLst>
          </p:cNvPr>
          <p:cNvSpPr txBox="1"/>
          <p:nvPr/>
        </p:nvSpPr>
        <p:spPr>
          <a:xfrm>
            <a:off x="332274" y="3068738"/>
            <a:ext cx="1473480" cy="646331"/>
          </a:xfrm>
          <a:prstGeom prst="rect">
            <a:avLst/>
          </a:prstGeom>
          <a:noFill/>
          <a:ln>
            <a:solidFill>
              <a:schemeClr val="tx1"/>
            </a:solidFill>
          </a:ln>
        </p:spPr>
        <p:txBody>
          <a:bodyPr wrap="none" rtlCol="0">
            <a:spAutoFit/>
          </a:bodyPr>
          <a:lstStyle/>
          <a:p>
            <a:pPr algn="ctr"/>
            <a:r>
              <a:rPr kumimoji="1" lang="ja-JP" altLang="en-US" dirty="0"/>
              <a:t>簡単のため</a:t>
            </a:r>
            <a:br>
              <a:rPr kumimoji="1" lang="en-US" altLang="ja-JP" dirty="0"/>
            </a:br>
            <a:r>
              <a:rPr kumimoji="1" lang="ja-JP" altLang="en-US" dirty="0"/>
              <a:t>２次元で表示</a:t>
            </a:r>
          </a:p>
        </p:txBody>
      </p:sp>
      <p:sp>
        <p:nvSpPr>
          <p:cNvPr id="45" name="テキスト ボックス 44">
            <a:extLst>
              <a:ext uri="{FF2B5EF4-FFF2-40B4-BE49-F238E27FC236}">
                <a16:creationId xmlns:a16="http://schemas.microsoft.com/office/drawing/2014/main" id="{970E38C7-304D-EF89-5238-8C7E5843A64F}"/>
              </a:ext>
            </a:extLst>
          </p:cNvPr>
          <p:cNvSpPr txBox="1"/>
          <p:nvPr/>
        </p:nvSpPr>
        <p:spPr>
          <a:xfrm>
            <a:off x="2486936" y="3333762"/>
            <a:ext cx="1556836" cy="923330"/>
          </a:xfrm>
          <a:prstGeom prst="rect">
            <a:avLst/>
          </a:prstGeom>
          <a:noFill/>
        </p:spPr>
        <p:txBody>
          <a:bodyPr wrap="none" rtlCol="0">
            <a:spAutoFit/>
          </a:bodyPr>
          <a:lstStyle/>
          <a:p>
            <a:pPr algn="r"/>
            <a:r>
              <a:rPr kumimoji="1" lang="ja-JP" altLang="en-US" dirty="0">
                <a:solidFill>
                  <a:srgbClr val="008000"/>
                </a:solidFill>
              </a:rPr>
              <a:t>ガウス点を</a:t>
            </a:r>
            <a:br>
              <a:rPr kumimoji="1" lang="en-US" altLang="ja-JP" dirty="0">
                <a:solidFill>
                  <a:srgbClr val="008000"/>
                </a:solidFill>
              </a:rPr>
            </a:br>
            <a:r>
              <a:rPr kumimoji="1" lang="ja-JP" altLang="en-US" dirty="0">
                <a:solidFill>
                  <a:srgbClr val="008000"/>
                </a:solidFill>
              </a:rPr>
              <a:t>各要素中心に</a:t>
            </a:r>
            <a:br>
              <a:rPr kumimoji="1" lang="en-US" altLang="ja-JP" dirty="0">
                <a:solidFill>
                  <a:srgbClr val="008000"/>
                </a:solidFill>
              </a:rPr>
            </a:br>
            <a:r>
              <a:rPr kumimoji="1" lang="ja-JP" altLang="en-US" dirty="0">
                <a:solidFill>
                  <a:srgbClr val="008000"/>
                </a:solidFill>
              </a:rPr>
              <a:t>配置</a:t>
            </a:r>
          </a:p>
        </p:txBody>
      </p:sp>
      <p:sp>
        <p:nvSpPr>
          <p:cNvPr id="46" name="テキスト ボックス 45">
            <a:extLst>
              <a:ext uri="{FF2B5EF4-FFF2-40B4-BE49-F238E27FC236}">
                <a16:creationId xmlns:a16="http://schemas.microsoft.com/office/drawing/2014/main" id="{0D87252C-1096-DC16-2B62-06B663873B00}"/>
              </a:ext>
            </a:extLst>
          </p:cNvPr>
          <p:cNvSpPr txBox="1"/>
          <p:nvPr/>
        </p:nvSpPr>
        <p:spPr>
          <a:xfrm>
            <a:off x="8269762" y="3431804"/>
            <a:ext cx="1678666" cy="923330"/>
          </a:xfrm>
          <a:prstGeom prst="rect">
            <a:avLst/>
          </a:prstGeom>
          <a:noFill/>
        </p:spPr>
        <p:txBody>
          <a:bodyPr wrap="none" rtlCol="0">
            <a:spAutoFit/>
          </a:bodyPr>
          <a:lstStyle/>
          <a:p>
            <a:r>
              <a:rPr kumimoji="1" lang="ja-JP" altLang="en-US" dirty="0">
                <a:solidFill>
                  <a:srgbClr val="FF0000"/>
                </a:solidFill>
              </a:rPr>
              <a:t>ガウス点を</a:t>
            </a:r>
            <a:br>
              <a:rPr kumimoji="1" lang="en-US" altLang="ja-JP" dirty="0">
                <a:solidFill>
                  <a:srgbClr val="FF0000"/>
                </a:solidFill>
              </a:rPr>
            </a:br>
            <a:r>
              <a:rPr kumimoji="1" lang="ja-JP" altLang="en-US" dirty="0">
                <a:solidFill>
                  <a:srgbClr val="FF0000"/>
                </a:solidFill>
              </a:rPr>
              <a:t>各エッジ中心に</a:t>
            </a:r>
            <a:br>
              <a:rPr kumimoji="1" lang="en-US" altLang="ja-JP" dirty="0">
                <a:solidFill>
                  <a:srgbClr val="FF0000"/>
                </a:solidFill>
              </a:rPr>
            </a:br>
            <a:r>
              <a:rPr kumimoji="1" lang="ja-JP" altLang="en-US" dirty="0">
                <a:solidFill>
                  <a:srgbClr val="FF0000"/>
                </a:solidFill>
              </a:rPr>
              <a:t>配置</a:t>
            </a:r>
          </a:p>
        </p:txBody>
      </p:sp>
    </p:spTree>
    <p:extLst>
      <p:ext uri="{BB962C8B-B14F-4D97-AF65-F5344CB8AC3E}">
        <p14:creationId xmlns:p14="http://schemas.microsoft.com/office/powerpoint/2010/main" val="1069959339"/>
      </p:ext>
    </p:extLst>
  </p:cSld>
  <p:clrMapOvr>
    <a:masterClrMapping/>
  </p:clrMapOvr>
  <mc:AlternateContent xmlns:mc="http://schemas.openxmlformats.org/markup-compatibility/2006">
    <mc:Choice xmlns:p14="http://schemas.microsoft.com/office/powerpoint/2010/main" Requires="p14">
      <p:transition p14:dur="10" advClick="0" advTm="12000">
        <p:random/>
      </p:transition>
    </mc:Choice>
    <mc:Fallback>
      <p:transition advClick="0" advTm="12000">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LTRA_SCORM_SLIDE_COUNT" val="1"/>
  <p:tag name="ISPRING_LMS_API_VERSION" val="SCORM 1.2"/>
  <p:tag name="ISPRING_ULTRA_SCORM_COURCE_TITLE" val="srij_seminar2021.s-fem"/>
  <p:tag name="ISPRING_ULTRA_SCORM_COURSE_ID" val="3F38C8C8-9BE9-4FF2-99FD-35F8FCC6C998"/>
  <p:tag name="ISPRING_CMI5_LAUNCH_METHOD" val="any window"/>
  <p:tag name="ISPRING_SCORM_ENDPOINT" val="&lt;endpoint&gt;&lt;enable&gt;0&lt;/enable&gt;&lt;lrs&gt;http://&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uFFFD&lt;{A673FCB7-976C-4B3E-91BB-80E00AB4F6CF}&quot;,&quot;D:\\share\\ACHIEVEMENT\\conference\\2021\\srij-seminar&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advancedSettings&quot;:{&quot;enableTextAllocation&quot;:&quot;T_TRUE&quot;,&quot;viewingFromLocalDrive&quot;:&quot;T_TRUE&quot;,&quot;contentScale&quot;:75,&quot;contentScaleMode&quot;:&quot;SCAL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
  <p:tag name="ISPRING_SCORM_RATE_QUIZZES" val="0"/>
  <p:tag name="ISPRING_SCORM_PASSING_SCORE" val="1.000000"/>
  <p:tag name="ISPRING_PRESENTATION_TITLE" val="srij_seminar2021.s-fem"/>
  <p:tag name="ISPRING_FIRST_PUBLISH" val="1"/>
</p:tagLst>
</file>

<file path=ppt/theme/theme1.xml><?xml version="1.0" encoding="utf-8"?>
<a:theme xmlns:a="http://schemas.openxmlformats.org/drawingml/2006/main" name="デザインの設定">
  <a:themeElements>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6">
            <a:lumMod val="20000"/>
            <a:lumOff val="80000"/>
          </a:schemeClr>
        </a:solidFill>
        <a:ln w="3175">
          <a:solidFill>
            <a:schemeClr val="tx1"/>
          </a:solidFill>
        </a:ln>
        <a:effectLst/>
      </a:spPr>
      <a:bodyPr rtlCol="0" anchor="ctr"/>
      <a:lstStyle>
        <a:defPPr algn="ctr">
          <a:defRPr sz="2400" dirty="0">
            <a:latin typeface="ＭＳ Ｐゴシック" panose="020B0600070205080204" pitchFamily="50" charset="-128"/>
            <a:ea typeface="ＭＳ Ｐゴシック" panose="020B0600070205080204" pitchFamily="50" charset="-128"/>
          </a:defRPr>
        </a:defPPr>
      </a:lstStyle>
      <a:style>
        <a:lnRef idx="1">
          <a:schemeClr val="accent2"/>
        </a:lnRef>
        <a:fillRef idx="2">
          <a:schemeClr val="accent2"/>
        </a:fillRef>
        <a:effectRef idx="1">
          <a:schemeClr val="accent2"/>
        </a:effectRef>
        <a:fontRef idx="minor">
          <a:schemeClr val="dk1"/>
        </a:fontRef>
      </a:style>
    </a:spDef>
  </a:objectDefaults>
  <a:extraClrSchemeLst>
    <a:extraClrScheme>
      <a:clrScheme name="デザインの設定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デザインの設定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デザインの設定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デザインの設定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デザインの設定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デザインの設定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デザインの設定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デザインの設定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デザインの設定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デザインの設定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デザインの設定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デザインの設定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77722</TotalTime>
  <Words>2973</Words>
  <Application>Microsoft Office PowerPoint</Application>
  <PresentationFormat>ワイド画面</PresentationFormat>
  <Paragraphs>534</Paragraphs>
  <Slides>44</Slides>
  <Notes>29</Notes>
  <HiddenSlides>0</HiddenSlides>
  <MMClips>5</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44</vt:i4>
      </vt:variant>
    </vt:vector>
  </HeadingPairs>
  <TitlesOfParts>
    <vt:vector size="55" baseType="lpstr">
      <vt:lpstr>ＭＳ Ｐゴシック</vt:lpstr>
      <vt:lpstr>ＭＳ Ｐゴシック</vt:lpstr>
      <vt:lpstr>メイリオ</vt:lpstr>
      <vt:lpstr>Arial</vt:lpstr>
      <vt:lpstr>Bookman Old Style</vt:lpstr>
      <vt:lpstr>Calibri</vt:lpstr>
      <vt:lpstr>Cambria Math</vt:lpstr>
      <vt:lpstr>Century</vt:lpstr>
      <vt:lpstr>Consolas</vt:lpstr>
      <vt:lpstr>Wingdings</vt:lpstr>
      <vt:lpstr>デザインの設定</vt:lpstr>
      <vt:lpstr>EDESFEM  電着塗装の付きまわりシミュレーション専用 数値解析ソフトウェア</vt:lpstr>
      <vt:lpstr>電着塗装とは？</vt:lpstr>
      <vt:lpstr>電着塗装の重要性</vt:lpstr>
      <vt:lpstr>電着工程の車体設計への影響</vt:lpstr>
      <vt:lpstr>電着塗装シミュレーションの必要性</vt:lpstr>
      <vt:lpstr>電着塗装シミュレーションとは？</vt:lpstr>
      <vt:lpstr>電着塗装シミュレーションとは？</vt:lpstr>
      <vt:lpstr>EDESFEM の４特徴</vt:lpstr>
      <vt:lpstr>特徴１：４節点四面体メッシュでも高精度</vt:lpstr>
      <vt:lpstr>特徴２：複数台の槽内移動解析に対応</vt:lpstr>
      <vt:lpstr>特徴３：並列計算による高速化が可能</vt:lpstr>
      <vt:lpstr>特徴４：内板の析出遅れを忠実に再現</vt:lpstr>
      <vt:lpstr>EDESFEM 検証解析例１  ４枚ボックス解析</vt:lpstr>
      <vt:lpstr>４枚ボックス解析</vt:lpstr>
      <vt:lpstr>４枚ボックス解析</vt:lpstr>
      <vt:lpstr>４枚ボックス解析</vt:lpstr>
      <vt:lpstr>４枚ボックス解析</vt:lpstr>
      <vt:lpstr>４枚ボックス解析</vt:lpstr>
      <vt:lpstr>EDESFEM 検証解析例２  実ライン解析</vt:lpstr>
      <vt:lpstr>実ライン解析</vt:lpstr>
      <vt:lpstr>実ライン解析</vt:lpstr>
      <vt:lpstr>実ライン解析</vt:lpstr>
      <vt:lpstr>実ライン解析</vt:lpstr>
      <vt:lpstr>実ライン解析</vt:lpstr>
      <vt:lpstr>実ライン解析</vt:lpstr>
      <vt:lpstr>実ライン解析</vt:lpstr>
      <vt:lpstr>実ライン解析</vt:lpstr>
      <vt:lpstr>実ライン解析</vt:lpstr>
      <vt:lpstr>実ライン解析</vt:lpstr>
      <vt:lpstr>実ライン解析</vt:lpstr>
      <vt:lpstr>実ライン解析</vt:lpstr>
      <vt:lpstr>実ライン解析</vt:lpstr>
      <vt:lpstr>EDESFEM 妥当性確認例１  ４枚ボックス実験/解析</vt:lpstr>
      <vt:lpstr>４枚ボックス実験/解析</vt:lpstr>
      <vt:lpstr>４枚ボックス実験/解析</vt:lpstr>
      <vt:lpstr>４枚ボックス実験/解析</vt:lpstr>
      <vt:lpstr>EDESFEM 妥当性確認例２  実ライン測定/解析</vt:lpstr>
      <vt:lpstr>実ライン測定/解析</vt:lpstr>
      <vt:lpstr>実ライン測定/解析</vt:lpstr>
      <vt:lpstr>実ライン測定/解析</vt:lpstr>
      <vt:lpstr>実ライン測定/解析</vt:lpstr>
      <vt:lpstr>実ライン測定/解析</vt:lpstr>
      <vt:lpstr>EDESFEM まとめ</vt:lpstr>
      <vt:lpstr>まとめ</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Yuki ONISHI</dc:creator>
  <cp:lastModifiedBy>T20190041572</cp:lastModifiedBy>
  <cp:revision>3097</cp:revision>
  <cp:lastPrinted>2012-03-06T10:21:50Z</cp:lastPrinted>
  <dcterms:created xsi:type="dcterms:W3CDTF">2007-11-22T18:02:40Z</dcterms:created>
  <dcterms:modified xsi:type="dcterms:W3CDTF">2023-05-12T03:34:23Z</dcterms:modified>
</cp:coreProperties>
</file>